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6" r:id="rId2"/>
    <p:sldId id="258" r:id="rId3"/>
    <p:sldId id="259" r:id="rId4"/>
    <p:sldId id="260" r:id="rId5"/>
    <p:sldId id="261" r:id="rId6"/>
    <p:sldId id="257"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7" r:id="rId21"/>
    <p:sldId id="278" r:id="rId22"/>
    <p:sldId id="282" r:id="rId23"/>
    <p:sldId id="283" r:id="rId24"/>
    <p:sldId id="284" r:id="rId25"/>
    <p:sldId id="286" r:id="rId26"/>
    <p:sldId id="285" r:id="rId27"/>
    <p:sldId id="295" r:id="rId28"/>
    <p:sldId id="287" r:id="rId29"/>
    <p:sldId id="296" r:id="rId30"/>
    <p:sldId id="297" r:id="rId31"/>
    <p:sldId id="298" r:id="rId32"/>
    <p:sldId id="288" r:id="rId33"/>
    <p:sldId id="299" r:id="rId34"/>
    <p:sldId id="300" r:id="rId35"/>
    <p:sldId id="289" r:id="rId36"/>
    <p:sldId id="290" r:id="rId37"/>
    <p:sldId id="291" r:id="rId38"/>
    <p:sldId id="292" r:id="rId39"/>
    <p:sldId id="293"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2" r:id="rId71"/>
    <p:sldId id="331" r:id="rId72"/>
    <p:sldId id="333" r:id="rId73"/>
    <p:sldId id="334" r:id="rId74"/>
    <p:sldId id="335" r:id="rId75"/>
    <p:sldId id="336" r:id="rId76"/>
    <p:sldId id="337" r:id="rId77"/>
    <p:sldId id="338" r:id="rId78"/>
    <p:sldId id="339" r:id="rId79"/>
    <p:sldId id="340" r:id="rId80"/>
    <p:sldId id="341" r:id="rId81"/>
    <p:sldId id="342" r:id="rId82"/>
    <p:sldId id="343" r:id="rId83"/>
    <p:sldId id="345" r:id="rId84"/>
    <p:sldId id="344" r:id="rId85"/>
    <p:sldId id="346" r:id="rId86"/>
    <p:sldId id="347" r:id="rId87"/>
    <p:sldId id="348" r:id="rId88"/>
    <p:sldId id="349"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8" d="100"/>
          <a:sy n="88" d="100"/>
        </p:scale>
        <p:origin x="-106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F83BEF-0031-410D-9111-6ECF4004CA3C}" type="datetimeFigureOut">
              <a:rPr lang="en-US" smtClean="0"/>
              <a:pPr/>
              <a:t>9/23/2013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522167-4746-4404-A0AC-0C7ACCFA645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522167-4746-4404-A0AC-0C7ACCFA645D}"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miter lim="800000"/>
            <a:headEnd/>
            <a:tailEnd/>
          </a:ln>
        </p:spPr>
        <p:txBody>
          <a:bodyPr/>
          <a:lstStyle/>
          <a:p>
            <a:fld id="{2B51632F-C852-4CB4-A0FF-2C32E84FC353}" type="slidenum">
              <a:rPr lang="en-US">
                <a:latin typeface="Arial" charset="0"/>
              </a:rPr>
              <a:pPr/>
              <a:t>16</a:t>
            </a:fld>
            <a:endParaRPr lang="en-US">
              <a:latin typeface="Arial"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miter lim="800000"/>
            <a:headEnd/>
            <a:tailEnd/>
          </a:ln>
        </p:spPr>
        <p:txBody>
          <a:bodyPr/>
          <a:lstStyle/>
          <a:p>
            <a:fld id="{DDA26D60-204F-4B57-BE16-5A29E5AC0755}" type="slidenum">
              <a:rPr lang="en-US">
                <a:latin typeface="Arial" charset="0"/>
              </a:rPr>
              <a:pPr/>
              <a:t>17</a:t>
            </a:fld>
            <a:endParaRPr lang="en-US">
              <a:latin typeface="Arial"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522167-4746-4404-A0AC-0C7ACCFA645D}" type="slidenum">
              <a:rPr lang="en-US" smtClean="0"/>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4A67962-0D29-4782-9961-2595EAAB2BC9}" type="datetimeFigureOut">
              <a:rPr lang="en-US" smtClean="0"/>
              <a:pPr/>
              <a:t>9/23/2013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992A64DD-192B-4071-AE8A-32FD3411473E}"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A67962-0D29-4782-9961-2595EAAB2BC9}" type="datetimeFigureOut">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A64DD-192B-4071-AE8A-32FD341147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992A64DD-192B-4071-AE8A-32FD3411473E}"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A67962-0D29-4782-9961-2595EAAB2BC9}" type="datetimeFigureOut">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4A67962-0D29-4782-9961-2595EAAB2BC9}" type="datetimeFigureOut">
              <a:rPr lang="en-US" smtClean="0"/>
              <a:pPr/>
              <a:t>9/23/2013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992A64DD-192B-4071-AE8A-32FD3411473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94A67962-0D29-4782-9961-2595EAAB2BC9}" type="datetimeFigureOut">
              <a:rPr lang="en-US" smtClean="0"/>
              <a:pPr/>
              <a:t>9/23/2013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992A64DD-192B-4071-AE8A-32FD3411473E}"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94A67962-0D29-4782-9961-2595EAAB2BC9}" type="datetimeFigureOut">
              <a:rPr lang="en-US" smtClean="0"/>
              <a:pPr/>
              <a:t>9/23/2013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A64DD-192B-4071-AE8A-32FD3411473E}"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94A67962-0D29-4782-9961-2595EAAB2BC9}" type="datetimeFigureOut">
              <a:rPr lang="en-US" smtClean="0"/>
              <a:pPr/>
              <a:t>9/23/2013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992A64DD-192B-4071-AE8A-32FD3411473E}"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4A67962-0D29-4782-9961-2595EAAB2BC9}" type="datetimeFigureOut">
              <a:rPr lang="en-US" smtClean="0"/>
              <a:pPr/>
              <a:t>9/23/2013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992A64DD-192B-4071-AE8A-32FD341147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94A67962-0D29-4782-9961-2595EAAB2BC9}" type="datetimeFigureOut">
              <a:rPr lang="en-US" smtClean="0"/>
              <a:pPr/>
              <a:t>9/23/2013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992A64DD-192B-4071-AE8A-32FD341147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992A64DD-192B-4071-AE8A-32FD3411473E}"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94A67962-0D29-4782-9961-2595EAAB2BC9}" type="datetimeFigureOut">
              <a:rPr lang="en-US" smtClean="0"/>
              <a:pPr/>
              <a:t>9/23/2013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992A64DD-192B-4071-AE8A-32FD3411473E}"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94A67962-0D29-4782-9961-2595EAAB2BC9}" type="datetimeFigureOut">
              <a:rPr lang="en-US" smtClean="0"/>
              <a:pPr/>
              <a:t>9/23/2013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94A67962-0D29-4782-9961-2595EAAB2BC9}" type="datetimeFigureOut">
              <a:rPr lang="en-US" smtClean="0"/>
              <a:pPr/>
              <a:t>9/23/2013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992A64DD-192B-4071-AE8A-32FD3411473E}"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differencebetween.net/technology/difference-between-jsp-and-servle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google.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4000" dirty="0" smtClean="0"/>
              <a:t>Servlet</a:t>
            </a:r>
            <a:endParaRPr lang="en-US" sz="4000" dirty="0"/>
          </a:p>
        </p:txBody>
      </p:sp>
      <p:sp>
        <p:nvSpPr>
          <p:cNvPr id="2" name="Title 1"/>
          <p:cNvSpPr>
            <a:spLocks noGrp="1"/>
          </p:cNvSpPr>
          <p:nvPr>
            <p:ph type="ctrTitle"/>
          </p:nvPr>
        </p:nvSpPr>
        <p:spPr/>
        <p:txBody>
          <a:bodyPr/>
          <a:lstStyle/>
          <a:p>
            <a:r>
              <a:rPr lang="en-US" dirty="0" smtClean="0"/>
              <a:t>Ch-6</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CGI Vs. Servlet</a:t>
            </a:r>
            <a:endParaRPr lang="en-US" dirty="0"/>
          </a:p>
        </p:txBody>
      </p:sp>
      <p:sp>
        <p:nvSpPr>
          <p:cNvPr id="3" name="Content Placeholder 2"/>
          <p:cNvSpPr>
            <a:spLocks noGrp="1"/>
          </p:cNvSpPr>
          <p:nvPr>
            <p:ph sz="quarter" idx="1"/>
          </p:nvPr>
        </p:nvSpPr>
        <p:spPr>
          <a:xfrm>
            <a:off x="301752" y="1527048"/>
            <a:ext cx="8503920" cy="5330952"/>
          </a:xfrm>
        </p:spPr>
        <p:txBody>
          <a:bodyPr>
            <a:noAutofit/>
          </a:bodyPr>
          <a:lstStyle/>
          <a:p>
            <a:pPr algn="just"/>
            <a:r>
              <a:rPr lang="en-US" sz="2400" dirty="0" smtClean="0"/>
              <a:t>CGI (Common Gateway Interface) is the very first attempt at providing users with dynamic content. It allows users to execute a program that resides in the server to process data and even access databases in order to produce the relevant content. Since these are programs, they are written in the native operating system and then stored in a specific directory. </a:t>
            </a:r>
          </a:p>
          <a:p>
            <a:pPr algn="just"/>
            <a:r>
              <a:rPr lang="en-US" sz="2400" dirty="0" smtClean="0"/>
              <a:t>A </a:t>
            </a:r>
            <a:r>
              <a:rPr lang="en-US" sz="2400" dirty="0" smtClean="0">
                <a:hlinkClick r:id="rId3" tooltip="servlet vs jsp"/>
              </a:rPr>
              <a:t>servlet</a:t>
            </a:r>
            <a:r>
              <a:rPr lang="en-US" sz="2400" dirty="0" smtClean="0"/>
              <a:t> is an implementation of Java that aims to provide the same service as CGI does, but instead of programs compiled in the native operating system, it compiles into the Java byte code which is then run in the Java virtual machine. Though Java programs can be compiled into the native code, they still prefer to compile in the Java </a:t>
            </a:r>
            <a:r>
              <a:rPr lang="en-US" sz="2400" dirty="0" err="1" smtClean="0"/>
              <a:t>bytecode</a:t>
            </a:r>
            <a:r>
              <a:rPr lang="en-US" sz="2400" dirty="0" smtClean="0"/>
              <a:t/>
            </a:r>
            <a:br>
              <a:rPr lang="en-US" sz="2400" dirty="0" smtClean="0"/>
            </a:b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servlet over CGI</a:t>
            </a:r>
            <a:endParaRPr lang="en-US" dirty="0"/>
          </a:p>
        </p:txBody>
      </p:sp>
      <p:sp>
        <p:nvSpPr>
          <p:cNvPr id="3" name="Content Placeholder 2"/>
          <p:cNvSpPr>
            <a:spLocks noGrp="1"/>
          </p:cNvSpPr>
          <p:nvPr>
            <p:ph sz="quarter" idx="1"/>
          </p:nvPr>
        </p:nvSpPr>
        <p:spPr/>
        <p:txBody>
          <a:bodyPr>
            <a:normAutofit fontScale="92500"/>
          </a:bodyPr>
          <a:lstStyle/>
          <a:p>
            <a:r>
              <a:rPr lang="en-US" dirty="0" smtClean="0"/>
              <a:t>CGI programs are platform dependent while servlets are platform independent.</a:t>
            </a:r>
          </a:p>
          <a:p>
            <a:r>
              <a:rPr lang="en-US" dirty="0" smtClean="0"/>
              <a:t>Each request is answered in CGI in separate process by separate instance , in servlet no need to generate separate process for each request.</a:t>
            </a:r>
          </a:p>
          <a:p>
            <a:r>
              <a:rPr lang="en-US" dirty="0" smtClean="0"/>
              <a:t>A CGI program needs to be loaded and started on each CGI request, servlets stay in memory while serving requests.</a:t>
            </a:r>
          </a:p>
          <a:p>
            <a:r>
              <a:rPr lang="en-US" dirty="0" smtClean="0"/>
              <a:t>Servlets saves memory as it creates single instance for all the requests as wells  as gives efficient performance.</a:t>
            </a:r>
            <a:br>
              <a:rPr lang="en-US" dirty="0" smtClean="0"/>
            </a:b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dirty="0" smtClean="0"/>
              <a:t>CGI are usually executables that are native to the server’s operating system, though servlets can also be compiled to the native OS it can be compiled to Java byte code which is then run on a JVM</a:t>
            </a:r>
            <a:br>
              <a:rPr lang="en-US" dirty="0" smtClean="0"/>
            </a:br>
            <a:r>
              <a:rPr lang="en-US" dirty="0" smtClean="0"/>
              <a:t>Servlets can run by servlet engines, so more secure that CGI.</a:t>
            </a:r>
          </a:p>
          <a:p>
            <a:r>
              <a:rPr lang="en-US" dirty="0" smtClean="0"/>
              <a:t>Full functionalities of java class libraries is available to servlets. Servlets can communicate with applets, HTML, programs , databases and RMI programs.</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 </a:t>
            </a:r>
            <a:r>
              <a:rPr lang="en-US" b="1" dirty="0" smtClean="0"/>
              <a:t>Uses of Servlet </a:t>
            </a:r>
            <a:endParaRPr lang="en-US" dirty="0"/>
          </a:p>
        </p:txBody>
      </p:sp>
      <p:sp>
        <p:nvSpPr>
          <p:cNvPr id="3" name="Content Placeholder 2"/>
          <p:cNvSpPr>
            <a:spLocks noGrp="1"/>
          </p:cNvSpPr>
          <p:nvPr>
            <p:ph sz="quarter" idx="1"/>
          </p:nvPr>
        </p:nvSpPr>
        <p:spPr/>
        <p:txBody>
          <a:bodyPr>
            <a:normAutofit fontScale="92500" lnSpcReduction="10000"/>
          </a:bodyPr>
          <a:lstStyle/>
          <a:p>
            <a:endParaRPr lang="en-US" dirty="0" smtClean="0"/>
          </a:p>
          <a:p>
            <a:r>
              <a:rPr lang="en-US" dirty="0" smtClean="0"/>
              <a:t>Processing and/or storing data submitted by an HTML form. </a:t>
            </a:r>
          </a:p>
          <a:p>
            <a:r>
              <a:rPr lang="en-US" dirty="0" smtClean="0"/>
              <a:t>Providing dynamic content, e.g. returning the results of a database query to the client. </a:t>
            </a:r>
          </a:p>
          <a:p>
            <a:r>
              <a:rPr lang="en-US" dirty="0" smtClean="0"/>
              <a:t> A Servlet can handle multiple request concurrently and be used to develop high performance system </a:t>
            </a:r>
          </a:p>
          <a:p>
            <a:r>
              <a:rPr lang="en-US" dirty="0" smtClean="0"/>
              <a:t>Managing state information on top of the stateless HTTP, e.g. for an online shopping cart system which manages shopping carts for many concurrent customers and maps every request to the right customer. </a:t>
            </a:r>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Servlet</a:t>
            </a:r>
            <a:endParaRPr lang="en-US" dirty="0"/>
          </a:p>
        </p:txBody>
      </p:sp>
      <p:sp>
        <p:nvSpPr>
          <p:cNvPr id="3" name="Content Placeholder 2"/>
          <p:cNvSpPr>
            <a:spLocks noGrp="1"/>
          </p:cNvSpPr>
          <p:nvPr>
            <p:ph sz="quarter" idx="1"/>
          </p:nvPr>
        </p:nvSpPr>
        <p:spPr/>
        <p:txBody>
          <a:bodyPr>
            <a:normAutofit fontScale="92500" lnSpcReduction="10000"/>
          </a:bodyPr>
          <a:lstStyle/>
          <a:p>
            <a:pPr>
              <a:lnSpc>
                <a:spcPct val="80000"/>
              </a:lnSpc>
            </a:pPr>
            <a:r>
              <a:rPr lang="en-US" sz="2400" b="1" dirty="0" smtClean="0"/>
              <a:t>Performance </a:t>
            </a:r>
          </a:p>
          <a:p>
            <a:pPr lvl="1">
              <a:lnSpc>
                <a:spcPct val="80000"/>
              </a:lnSpc>
            </a:pPr>
            <a:r>
              <a:rPr lang="en-US" sz="2000" dirty="0" smtClean="0"/>
              <a:t>The performance of servlets is superior to CGI because there is no process creation for each client request. </a:t>
            </a:r>
          </a:p>
          <a:p>
            <a:pPr lvl="1">
              <a:lnSpc>
                <a:spcPct val="80000"/>
              </a:lnSpc>
            </a:pPr>
            <a:r>
              <a:rPr lang="en-US" sz="2000" dirty="0" smtClean="0"/>
              <a:t>Each request is handled by the servlets container process. </a:t>
            </a:r>
          </a:p>
          <a:p>
            <a:pPr lvl="1">
              <a:lnSpc>
                <a:spcPct val="80000"/>
              </a:lnSpc>
            </a:pPr>
            <a:r>
              <a:rPr lang="en-US" sz="2000" dirty="0" smtClean="0"/>
              <a:t>After a servlet has completed processing a request, it stays resident in memory, waiting for another request.</a:t>
            </a:r>
          </a:p>
          <a:p>
            <a:pPr>
              <a:lnSpc>
                <a:spcPct val="80000"/>
              </a:lnSpc>
            </a:pPr>
            <a:r>
              <a:rPr lang="en-US" sz="2400" b="1" dirty="0" smtClean="0"/>
              <a:t>Portability</a:t>
            </a:r>
          </a:p>
          <a:p>
            <a:pPr lvl="1">
              <a:lnSpc>
                <a:spcPct val="80000"/>
              </a:lnSpc>
            </a:pPr>
            <a:r>
              <a:rPr lang="en-US" sz="2000" dirty="0" smtClean="0"/>
              <a:t>Like other Java technologies, servlets applications are portable. </a:t>
            </a:r>
          </a:p>
          <a:p>
            <a:pPr>
              <a:lnSpc>
                <a:spcPct val="80000"/>
              </a:lnSpc>
            </a:pPr>
            <a:r>
              <a:rPr lang="en-US" sz="2400" b="1" dirty="0" smtClean="0"/>
              <a:t>Rapid development cycle</a:t>
            </a:r>
          </a:p>
          <a:p>
            <a:pPr lvl="1">
              <a:lnSpc>
                <a:spcPct val="80000"/>
              </a:lnSpc>
            </a:pPr>
            <a:r>
              <a:rPr lang="en-US" sz="2000" dirty="0" smtClean="0"/>
              <a:t>As a Java technology, servlets have access to the rich Java library that will help speed up the development process.</a:t>
            </a:r>
          </a:p>
          <a:p>
            <a:pPr>
              <a:lnSpc>
                <a:spcPct val="80000"/>
              </a:lnSpc>
            </a:pPr>
            <a:r>
              <a:rPr lang="en-US" sz="2400" b="1" dirty="0" smtClean="0"/>
              <a:t>Robustness</a:t>
            </a:r>
          </a:p>
          <a:p>
            <a:pPr lvl="1">
              <a:lnSpc>
                <a:spcPct val="80000"/>
              </a:lnSpc>
            </a:pPr>
            <a:r>
              <a:rPr lang="en-US" sz="2000" dirty="0" smtClean="0"/>
              <a:t>Servlets are managed by the Java Virtual Machine. </a:t>
            </a:r>
          </a:p>
          <a:p>
            <a:pPr lvl="1">
              <a:lnSpc>
                <a:spcPct val="80000"/>
              </a:lnSpc>
            </a:pPr>
            <a:r>
              <a:rPr lang="en-US" sz="2000" dirty="0" smtClean="0"/>
              <a:t>Don't need to worry about memory leak or garbage collection, which helps you write robust applications.</a:t>
            </a:r>
          </a:p>
          <a:p>
            <a:pPr>
              <a:lnSpc>
                <a:spcPct val="80000"/>
              </a:lnSpc>
            </a:pPr>
            <a:r>
              <a:rPr lang="en-US" sz="2400" b="1" dirty="0" smtClean="0"/>
              <a:t>Widespread acceptance</a:t>
            </a:r>
          </a:p>
          <a:p>
            <a:pPr lvl="1">
              <a:lnSpc>
                <a:spcPct val="80000"/>
              </a:lnSpc>
            </a:pPr>
            <a:r>
              <a:rPr lang="en-US" sz="2000" dirty="0" smtClean="0"/>
              <a:t>Java is a widely accepted technology. </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Servlet</a:t>
            </a:r>
            <a:endParaRPr lang="en-US" dirty="0"/>
          </a:p>
        </p:txBody>
      </p:sp>
      <p:sp>
        <p:nvSpPr>
          <p:cNvPr id="3" name="Content Placeholder 2"/>
          <p:cNvSpPr>
            <a:spLocks noGrp="1"/>
          </p:cNvSpPr>
          <p:nvPr>
            <p:ph sz="quarter" idx="1"/>
          </p:nvPr>
        </p:nvSpPr>
        <p:spPr/>
        <p:txBody>
          <a:bodyPr/>
          <a:lstStyle/>
          <a:p>
            <a:r>
              <a:rPr lang="en-US" dirty="0" smtClean="0"/>
              <a:t>Efficient</a:t>
            </a:r>
          </a:p>
          <a:p>
            <a:r>
              <a:rPr lang="en-US" dirty="0" smtClean="0"/>
              <a:t>Persistent</a:t>
            </a:r>
          </a:p>
          <a:p>
            <a:r>
              <a:rPr lang="en-US" dirty="0" smtClean="0"/>
              <a:t>Portable</a:t>
            </a:r>
          </a:p>
          <a:p>
            <a:r>
              <a:rPr lang="en-US" dirty="0" smtClean="0"/>
              <a:t>Robust</a:t>
            </a:r>
          </a:p>
          <a:p>
            <a:r>
              <a:rPr lang="en-US" dirty="0" smtClean="0"/>
              <a:t>Extensible</a:t>
            </a:r>
          </a:p>
          <a:p>
            <a:r>
              <a:rPr lang="en-US" dirty="0" smtClean="0"/>
              <a:t>Secured</a:t>
            </a:r>
          </a:p>
          <a:p>
            <a:r>
              <a:rPr lang="en-US" dirty="0" smtClean="0"/>
              <a:t>Standard based</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8"/>
          <p:cNvSpPr>
            <a:spLocks noChangeArrowheads="1"/>
          </p:cNvSpPr>
          <p:nvPr/>
        </p:nvSpPr>
        <p:spPr bwMode="auto">
          <a:xfrm>
            <a:off x="381000" y="3124200"/>
            <a:ext cx="1219200" cy="5334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Browser</a:t>
            </a:r>
          </a:p>
        </p:txBody>
      </p:sp>
      <p:sp>
        <p:nvSpPr>
          <p:cNvPr id="7171" name="Rectangle 19"/>
          <p:cNvSpPr>
            <a:spLocks noChangeArrowheads="1"/>
          </p:cNvSpPr>
          <p:nvPr/>
        </p:nvSpPr>
        <p:spPr bwMode="auto">
          <a:xfrm>
            <a:off x="3657600" y="3124200"/>
            <a:ext cx="14478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HTTP </a:t>
            </a:r>
          </a:p>
          <a:p>
            <a:pPr algn="ctr"/>
            <a:r>
              <a:rPr lang="en-US"/>
              <a:t>Server</a:t>
            </a:r>
          </a:p>
        </p:txBody>
      </p:sp>
      <p:sp>
        <p:nvSpPr>
          <p:cNvPr id="7172" name="Rectangle 20"/>
          <p:cNvSpPr>
            <a:spLocks noChangeArrowheads="1"/>
          </p:cNvSpPr>
          <p:nvPr/>
        </p:nvSpPr>
        <p:spPr bwMode="auto">
          <a:xfrm>
            <a:off x="6019800" y="3657600"/>
            <a:ext cx="1447800" cy="609600"/>
          </a:xfrm>
          <a:prstGeom prst="rect">
            <a:avLst/>
          </a:prstGeom>
          <a:noFill/>
          <a:ln w="9525">
            <a:solidFill>
              <a:schemeClr val="tx1"/>
            </a:solidFill>
            <a:miter lim="800000"/>
            <a:headEnd/>
            <a:tailEnd/>
          </a:ln>
          <a:effectLst/>
        </p:spPr>
        <p:txBody>
          <a:bodyPr wrap="none" anchor="ctr"/>
          <a:lstStyle/>
          <a:p>
            <a:pPr algn="ctr"/>
            <a:r>
              <a:rPr lang="en-US" dirty="0"/>
              <a:t>Static </a:t>
            </a:r>
          </a:p>
          <a:p>
            <a:pPr algn="ctr"/>
            <a:r>
              <a:rPr lang="en-US" dirty="0"/>
              <a:t>Content</a:t>
            </a:r>
          </a:p>
        </p:txBody>
      </p:sp>
      <p:sp>
        <p:nvSpPr>
          <p:cNvPr id="7173" name="Rectangle 21"/>
          <p:cNvSpPr>
            <a:spLocks noChangeArrowheads="1"/>
          </p:cNvSpPr>
          <p:nvPr/>
        </p:nvSpPr>
        <p:spPr bwMode="auto">
          <a:xfrm>
            <a:off x="6019800" y="2819400"/>
            <a:ext cx="1219200" cy="685800"/>
          </a:xfrm>
          <a:prstGeom prst="rect">
            <a:avLst/>
          </a:prstGeom>
          <a:solidFill>
            <a:schemeClr val="accent1"/>
          </a:solidFill>
          <a:ln w="9525">
            <a:solidFill>
              <a:schemeClr val="tx1"/>
            </a:solidFill>
            <a:miter lim="800000"/>
            <a:headEnd/>
            <a:tailEnd/>
          </a:ln>
          <a:effectLst/>
        </p:spPr>
        <p:txBody>
          <a:bodyPr wrap="none" anchor="ctr"/>
          <a:lstStyle/>
          <a:p>
            <a:pPr algn="ctr"/>
            <a:r>
              <a:rPr lang="en-US" dirty="0"/>
              <a:t>Servlet</a:t>
            </a:r>
          </a:p>
          <a:p>
            <a:pPr algn="ctr"/>
            <a:r>
              <a:rPr lang="en-US" dirty="0"/>
              <a:t>Container</a:t>
            </a:r>
          </a:p>
        </p:txBody>
      </p:sp>
      <p:sp>
        <p:nvSpPr>
          <p:cNvPr id="7174" name="Line 22"/>
          <p:cNvSpPr>
            <a:spLocks noChangeShapeType="1"/>
          </p:cNvSpPr>
          <p:nvPr/>
        </p:nvSpPr>
        <p:spPr bwMode="auto">
          <a:xfrm>
            <a:off x="1600200" y="3200400"/>
            <a:ext cx="2057400" cy="0"/>
          </a:xfrm>
          <a:prstGeom prst="line">
            <a:avLst/>
          </a:prstGeom>
          <a:noFill/>
          <a:ln w="9525">
            <a:solidFill>
              <a:schemeClr val="tx1"/>
            </a:solidFill>
            <a:round/>
            <a:headEnd/>
            <a:tailEnd type="triangle" w="med" len="med"/>
          </a:ln>
          <a:effectLst/>
        </p:spPr>
        <p:txBody>
          <a:bodyPr/>
          <a:lstStyle/>
          <a:p>
            <a:endParaRPr lang="en-US"/>
          </a:p>
        </p:txBody>
      </p:sp>
      <p:sp>
        <p:nvSpPr>
          <p:cNvPr id="7175" name="Line 23"/>
          <p:cNvSpPr>
            <a:spLocks noChangeShapeType="1"/>
          </p:cNvSpPr>
          <p:nvPr/>
        </p:nvSpPr>
        <p:spPr bwMode="auto">
          <a:xfrm flipH="1">
            <a:off x="1600200" y="3581400"/>
            <a:ext cx="2057400" cy="0"/>
          </a:xfrm>
          <a:prstGeom prst="line">
            <a:avLst/>
          </a:prstGeom>
          <a:noFill/>
          <a:ln w="9525">
            <a:solidFill>
              <a:schemeClr val="tx1"/>
            </a:solidFill>
            <a:round/>
            <a:headEnd/>
            <a:tailEnd type="triangle" w="med" len="med"/>
          </a:ln>
          <a:effectLst/>
        </p:spPr>
        <p:txBody>
          <a:bodyPr/>
          <a:lstStyle/>
          <a:p>
            <a:endParaRPr lang="en-US"/>
          </a:p>
        </p:txBody>
      </p:sp>
      <p:sp>
        <p:nvSpPr>
          <p:cNvPr id="7176" name="Text Box 24"/>
          <p:cNvSpPr txBox="1">
            <a:spLocks noChangeArrowheads="1"/>
          </p:cNvSpPr>
          <p:nvPr/>
        </p:nvSpPr>
        <p:spPr bwMode="auto">
          <a:xfrm>
            <a:off x="1733550" y="2909888"/>
            <a:ext cx="1695450" cy="366712"/>
          </a:xfrm>
          <a:prstGeom prst="rect">
            <a:avLst/>
          </a:prstGeom>
          <a:noFill/>
          <a:ln w="9525">
            <a:noFill/>
            <a:miter lim="800000"/>
            <a:headEnd/>
            <a:tailEnd/>
          </a:ln>
          <a:effectLst/>
        </p:spPr>
        <p:txBody>
          <a:bodyPr wrap="none">
            <a:spAutoFit/>
          </a:bodyPr>
          <a:lstStyle/>
          <a:p>
            <a:r>
              <a:rPr lang="en-US"/>
              <a:t>HTTP Request</a:t>
            </a:r>
          </a:p>
        </p:txBody>
      </p:sp>
      <p:sp>
        <p:nvSpPr>
          <p:cNvPr id="7177" name="Text Box 25"/>
          <p:cNvSpPr txBox="1">
            <a:spLocks noChangeArrowheads="1"/>
          </p:cNvSpPr>
          <p:nvPr/>
        </p:nvSpPr>
        <p:spPr bwMode="auto">
          <a:xfrm>
            <a:off x="1676400" y="3276600"/>
            <a:ext cx="1873250" cy="366713"/>
          </a:xfrm>
          <a:prstGeom prst="rect">
            <a:avLst/>
          </a:prstGeom>
          <a:noFill/>
          <a:ln w="9525">
            <a:noFill/>
            <a:miter lim="800000"/>
            <a:headEnd/>
            <a:tailEnd/>
          </a:ln>
          <a:effectLst/>
        </p:spPr>
        <p:txBody>
          <a:bodyPr wrap="none">
            <a:spAutoFit/>
          </a:bodyPr>
          <a:lstStyle/>
          <a:p>
            <a:r>
              <a:rPr lang="en-US" dirty="0"/>
              <a:t>HTTP Response</a:t>
            </a:r>
          </a:p>
        </p:txBody>
      </p:sp>
      <p:sp>
        <p:nvSpPr>
          <p:cNvPr id="7178" name="Line 26"/>
          <p:cNvSpPr>
            <a:spLocks noChangeShapeType="1"/>
          </p:cNvSpPr>
          <p:nvPr/>
        </p:nvSpPr>
        <p:spPr bwMode="auto">
          <a:xfrm flipV="1">
            <a:off x="5105400" y="2971800"/>
            <a:ext cx="914400" cy="304800"/>
          </a:xfrm>
          <a:prstGeom prst="line">
            <a:avLst/>
          </a:prstGeom>
          <a:noFill/>
          <a:ln w="9525">
            <a:solidFill>
              <a:schemeClr val="tx1"/>
            </a:solidFill>
            <a:round/>
            <a:headEnd/>
            <a:tailEnd type="triangle" w="med" len="med"/>
          </a:ln>
          <a:effectLst/>
        </p:spPr>
        <p:txBody>
          <a:bodyPr/>
          <a:lstStyle/>
          <a:p>
            <a:endParaRPr lang="en-US"/>
          </a:p>
        </p:txBody>
      </p:sp>
      <p:sp>
        <p:nvSpPr>
          <p:cNvPr id="7179" name="Line 27"/>
          <p:cNvSpPr>
            <a:spLocks noChangeShapeType="1"/>
          </p:cNvSpPr>
          <p:nvPr/>
        </p:nvSpPr>
        <p:spPr bwMode="auto">
          <a:xfrm flipH="1">
            <a:off x="5105400" y="3124200"/>
            <a:ext cx="914400" cy="304800"/>
          </a:xfrm>
          <a:prstGeom prst="line">
            <a:avLst/>
          </a:prstGeom>
          <a:noFill/>
          <a:ln w="9525">
            <a:solidFill>
              <a:schemeClr val="tx1"/>
            </a:solidFill>
            <a:round/>
            <a:headEnd/>
            <a:tailEnd type="triangle" w="med" len="med"/>
          </a:ln>
          <a:effectLst/>
        </p:spPr>
        <p:txBody>
          <a:bodyPr/>
          <a:lstStyle/>
          <a:p>
            <a:endParaRPr lang="en-US"/>
          </a:p>
        </p:txBody>
      </p:sp>
      <p:sp>
        <p:nvSpPr>
          <p:cNvPr id="7180" name="Line 28"/>
          <p:cNvSpPr>
            <a:spLocks noChangeShapeType="1"/>
          </p:cNvSpPr>
          <p:nvPr/>
        </p:nvSpPr>
        <p:spPr bwMode="auto">
          <a:xfrm>
            <a:off x="5105400" y="3505200"/>
            <a:ext cx="914400" cy="304800"/>
          </a:xfrm>
          <a:prstGeom prst="line">
            <a:avLst/>
          </a:prstGeom>
          <a:noFill/>
          <a:ln w="9525">
            <a:solidFill>
              <a:schemeClr val="tx1"/>
            </a:solidFill>
            <a:round/>
            <a:headEnd/>
            <a:tailEnd type="triangle" w="med" len="med"/>
          </a:ln>
          <a:effectLst/>
        </p:spPr>
        <p:txBody>
          <a:bodyPr/>
          <a:lstStyle/>
          <a:p>
            <a:endParaRPr lang="en-US"/>
          </a:p>
        </p:txBody>
      </p:sp>
      <p:sp>
        <p:nvSpPr>
          <p:cNvPr id="7181" name="Line 29"/>
          <p:cNvSpPr>
            <a:spLocks noChangeShapeType="1"/>
          </p:cNvSpPr>
          <p:nvPr/>
        </p:nvSpPr>
        <p:spPr bwMode="auto">
          <a:xfrm flipH="1" flipV="1">
            <a:off x="5105400" y="3657600"/>
            <a:ext cx="914400" cy="381000"/>
          </a:xfrm>
          <a:prstGeom prst="line">
            <a:avLst/>
          </a:prstGeom>
          <a:noFill/>
          <a:ln w="9525">
            <a:solidFill>
              <a:schemeClr val="tx1"/>
            </a:solidFill>
            <a:round/>
            <a:headEnd/>
            <a:tailEnd type="triangle" w="med" len="med"/>
          </a:ln>
          <a:effectLst/>
        </p:spPr>
        <p:txBody>
          <a:bodyPr/>
          <a:lstStyle/>
          <a:p>
            <a:endParaRPr lang="en-US"/>
          </a:p>
        </p:txBody>
      </p:sp>
      <p:sp>
        <p:nvSpPr>
          <p:cNvPr id="7182" name="Rectangle 30"/>
          <p:cNvSpPr>
            <a:spLocks noChangeArrowheads="1"/>
          </p:cNvSpPr>
          <p:nvPr/>
        </p:nvSpPr>
        <p:spPr bwMode="auto">
          <a:xfrm>
            <a:off x="7696200" y="2971800"/>
            <a:ext cx="1219200" cy="381000"/>
          </a:xfrm>
          <a:prstGeom prst="rect">
            <a:avLst/>
          </a:prstGeom>
          <a:noFill/>
          <a:ln w="9525">
            <a:solidFill>
              <a:schemeClr val="tx1"/>
            </a:solidFill>
            <a:miter lim="800000"/>
            <a:headEnd/>
            <a:tailEnd/>
          </a:ln>
          <a:effectLst/>
        </p:spPr>
        <p:txBody>
          <a:bodyPr wrap="none" anchor="ctr"/>
          <a:lstStyle/>
          <a:p>
            <a:pPr algn="ctr"/>
            <a:r>
              <a:rPr lang="en-US" dirty="0"/>
              <a:t>Servlet</a:t>
            </a:r>
          </a:p>
        </p:txBody>
      </p:sp>
      <p:sp>
        <p:nvSpPr>
          <p:cNvPr id="7183" name="Line 31"/>
          <p:cNvSpPr>
            <a:spLocks noChangeShapeType="1"/>
          </p:cNvSpPr>
          <p:nvPr/>
        </p:nvSpPr>
        <p:spPr bwMode="auto">
          <a:xfrm>
            <a:off x="7239000" y="3048000"/>
            <a:ext cx="457200" cy="0"/>
          </a:xfrm>
          <a:prstGeom prst="line">
            <a:avLst/>
          </a:prstGeom>
          <a:noFill/>
          <a:ln w="9525">
            <a:solidFill>
              <a:schemeClr val="tx1"/>
            </a:solidFill>
            <a:round/>
            <a:headEnd/>
            <a:tailEnd type="triangle" w="med" len="med"/>
          </a:ln>
          <a:effectLst/>
        </p:spPr>
        <p:txBody>
          <a:bodyPr/>
          <a:lstStyle/>
          <a:p>
            <a:endParaRPr lang="en-US"/>
          </a:p>
        </p:txBody>
      </p:sp>
      <p:sp>
        <p:nvSpPr>
          <p:cNvPr id="7184" name="Line 32"/>
          <p:cNvSpPr>
            <a:spLocks noChangeShapeType="1"/>
          </p:cNvSpPr>
          <p:nvPr/>
        </p:nvSpPr>
        <p:spPr bwMode="auto">
          <a:xfrm flipH="1">
            <a:off x="7239000" y="3200400"/>
            <a:ext cx="457200" cy="0"/>
          </a:xfrm>
          <a:prstGeom prst="line">
            <a:avLst/>
          </a:prstGeom>
          <a:noFill/>
          <a:ln w="9525">
            <a:solidFill>
              <a:schemeClr val="tx1"/>
            </a:solidFill>
            <a:round/>
            <a:headEnd/>
            <a:tailEnd type="triangle" w="med" len="med"/>
          </a:ln>
          <a:effectLst/>
        </p:spPr>
        <p:txBody>
          <a:bodyPr/>
          <a:lstStyle/>
          <a:p>
            <a:endParaRPr lang="en-US"/>
          </a:p>
        </p:txBody>
      </p:sp>
      <p:sp>
        <p:nvSpPr>
          <p:cNvPr id="7185" name="Rectangle 36"/>
          <p:cNvSpPr>
            <a:spLocks noGrp="1" noChangeArrowheads="1"/>
          </p:cNvSpPr>
          <p:nvPr>
            <p:ph type="title"/>
          </p:nvPr>
        </p:nvSpPr>
        <p:spPr>
          <a:xfrm>
            <a:off x="0" y="0"/>
            <a:ext cx="9144000" cy="990600"/>
          </a:xfrm>
          <a:ln w="76200" cap="flat" cmpd="tri">
            <a:solidFill>
              <a:schemeClr val="bg2"/>
            </a:solidFill>
          </a:ln>
        </p:spPr>
        <p:txBody>
          <a:bodyPr/>
          <a:lstStyle/>
          <a:p>
            <a:pPr marL="341313" indent="-341313" eaLnBrk="1" hangingPunct="1"/>
            <a:r>
              <a:rPr lang="en-US" sz="3600" b="1" dirty="0" smtClean="0">
                <a:solidFill>
                  <a:schemeClr val="accent2"/>
                </a:solidFill>
              </a:rPr>
              <a:t>Servlet Container Architecture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4"/>
          <p:cNvSpPr>
            <a:spLocks noChangeArrowheads="1"/>
          </p:cNvSpPr>
          <p:nvPr/>
        </p:nvSpPr>
        <p:spPr bwMode="auto">
          <a:xfrm>
            <a:off x="1447800" y="1981200"/>
            <a:ext cx="1371600" cy="838200"/>
          </a:xfrm>
          <a:prstGeom prst="parallelogram">
            <a:avLst>
              <a:gd name="adj" fmla="val 40909"/>
            </a:avLst>
          </a:prstGeom>
          <a:solidFill>
            <a:schemeClr val="accent1"/>
          </a:solidFill>
          <a:ln w="9525">
            <a:solidFill>
              <a:schemeClr val="tx1"/>
            </a:solidFill>
            <a:miter lim="800000"/>
            <a:headEnd/>
            <a:tailEnd/>
          </a:ln>
          <a:effectLst/>
        </p:spPr>
        <p:txBody>
          <a:bodyPr wrap="none" anchor="ctr"/>
          <a:lstStyle/>
          <a:p>
            <a:pPr algn="ctr"/>
            <a:r>
              <a:rPr lang="en-US"/>
              <a:t>Receive</a:t>
            </a:r>
          </a:p>
          <a:p>
            <a:pPr algn="ctr"/>
            <a:r>
              <a:rPr lang="en-US"/>
              <a:t>Request</a:t>
            </a:r>
          </a:p>
        </p:txBody>
      </p:sp>
      <p:sp>
        <p:nvSpPr>
          <p:cNvPr id="8195" name="AutoShape 5"/>
          <p:cNvSpPr>
            <a:spLocks noChangeArrowheads="1"/>
          </p:cNvSpPr>
          <p:nvPr/>
        </p:nvSpPr>
        <p:spPr bwMode="auto">
          <a:xfrm>
            <a:off x="4419600" y="1828800"/>
            <a:ext cx="1447800" cy="1066800"/>
          </a:xfrm>
          <a:prstGeom prst="diamond">
            <a:avLst/>
          </a:prstGeom>
          <a:solidFill>
            <a:srgbClr val="FFFF99"/>
          </a:solidFill>
          <a:ln w="9525">
            <a:solidFill>
              <a:schemeClr val="tx1"/>
            </a:solidFill>
            <a:miter lim="800000"/>
            <a:headEnd/>
            <a:tailEnd/>
          </a:ln>
          <a:effectLst/>
        </p:spPr>
        <p:txBody>
          <a:bodyPr wrap="none" anchor="ctr"/>
          <a:lstStyle/>
          <a:p>
            <a:pPr algn="ctr"/>
            <a:r>
              <a:rPr lang="en-US" dirty="0"/>
              <a:t>is servlet</a:t>
            </a:r>
          </a:p>
          <a:p>
            <a:pPr algn="ctr"/>
            <a:r>
              <a:rPr lang="en-US" dirty="0"/>
              <a:t>loaded?</a:t>
            </a:r>
          </a:p>
        </p:txBody>
      </p:sp>
      <p:sp>
        <p:nvSpPr>
          <p:cNvPr id="8196" name="AutoShape 6"/>
          <p:cNvSpPr>
            <a:spLocks noChangeArrowheads="1"/>
          </p:cNvSpPr>
          <p:nvPr/>
        </p:nvSpPr>
        <p:spPr bwMode="auto">
          <a:xfrm>
            <a:off x="4419600" y="3429000"/>
            <a:ext cx="1447800" cy="1066800"/>
          </a:xfrm>
          <a:prstGeom prst="diamond">
            <a:avLst/>
          </a:prstGeom>
          <a:solidFill>
            <a:srgbClr val="FFFF99"/>
          </a:solidFill>
          <a:ln w="9525">
            <a:solidFill>
              <a:schemeClr val="tx1"/>
            </a:solidFill>
            <a:miter lim="800000"/>
            <a:headEnd/>
            <a:tailEnd/>
          </a:ln>
          <a:effectLst/>
        </p:spPr>
        <p:txBody>
          <a:bodyPr wrap="none" anchor="ctr"/>
          <a:lstStyle/>
          <a:p>
            <a:pPr algn="ctr"/>
            <a:r>
              <a:rPr lang="en-US" dirty="0"/>
              <a:t>is servlet</a:t>
            </a:r>
          </a:p>
          <a:p>
            <a:pPr algn="ctr"/>
            <a:r>
              <a:rPr lang="en-US" dirty="0"/>
              <a:t>current?</a:t>
            </a:r>
          </a:p>
        </p:txBody>
      </p:sp>
      <p:sp>
        <p:nvSpPr>
          <p:cNvPr id="8197" name="AutoShape 8"/>
          <p:cNvSpPr>
            <a:spLocks noChangeArrowheads="1"/>
          </p:cNvSpPr>
          <p:nvPr/>
        </p:nvSpPr>
        <p:spPr bwMode="auto">
          <a:xfrm>
            <a:off x="914400" y="5410200"/>
            <a:ext cx="1676400" cy="838200"/>
          </a:xfrm>
          <a:prstGeom prst="parallelogram">
            <a:avLst>
              <a:gd name="adj" fmla="val 50000"/>
            </a:avLst>
          </a:prstGeom>
          <a:solidFill>
            <a:schemeClr val="accent1"/>
          </a:solidFill>
          <a:ln w="9525">
            <a:solidFill>
              <a:schemeClr val="tx1"/>
            </a:solidFill>
            <a:miter lim="800000"/>
            <a:headEnd/>
            <a:tailEnd/>
          </a:ln>
          <a:effectLst/>
        </p:spPr>
        <p:txBody>
          <a:bodyPr wrap="none" anchor="ctr"/>
          <a:lstStyle/>
          <a:p>
            <a:pPr algn="ctr"/>
            <a:r>
              <a:rPr lang="en-US"/>
              <a:t>Send </a:t>
            </a:r>
          </a:p>
          <a:p>
            <a:pPr algn="ctr"/>
            <a:r>
              <a:rPr lang="en-US"/>
              <a:t>Response</a:t>
            </a:r>
          </a:p>
        </p:txBody>
      </p:sp>
      <p:sp>
        <p:nvSpPr>
          <p:cNvPr id="8198" name="Line 10"/>
          <p:cNvSpPr>
            <a:spLocks noChangeShapeType="1"/>
          </p:cNvSpPr>
          <p:nvPr/>
        </p:nvSpPr>
        <p:spPr bwMode="auto">
          <a:xfrm>
            <a:off x="5181600" y="2895600"/>
            <a:ext cx="0" cy="609600"/>
          </a:xfrm>
          <a:prstGeom prst="line">
            <a:avLst/>
          </a:prstGeom>
          <a:noFill/>
          <a:ln w="9525">
            <a:solidFill>
              <a:schemeClr val="tx1"/>
            </a:solidFill>
            <a:round/>
            <a:headEnd/>
            <a:tailEnd type="triangle" w="med" len="med"/>
          </a:ln>
          <a:effectLst/>
        </p:spPr>
        <p:txBody>
          <a:bodyPr/>
          <a:lstStyle/>
          <a:p>
            <a:endParaRPr lang="en-US"/>
          </a:p>
        </p:txBody>
      </p:sp>
      <p:sp>
        <p:nvSpPr>
          <p:cNvPr id="8199" name="Line 11"/>
          <p:cNvSpPr>
            <a:spLocks noChangeShapeType="1"/>
          </p:cNvSpPr>
          <p:nvPr/>
        </p:nvSpPr>
        <p:spPr bwMode="auto">
          <a:xfrm>
            <a:off x="5867400" y="2362200"/>
            <a:ext cx="1143000" cy="0"/>
          </a:xfrm>
          <a:prstGeom prst="line">
            <a:avLst/>
          </a:prstGeom>
          <a:noFill/>
          <a:ln w="9525">
            <a:solidFill>
              <a:schemeClr val="tx1"/>
            </a:solidFill>
            <a:round/>
            <a:headEnd/>
            <a:tailEnd/>
          </a:ln>
          <a:effectLst/>
        </p:spPr>
        <p:txBody>
          <a:bodyPr/>
          <a:lstStyle/>
          <a:p>
            <a:endParaRPr lang="en-US"/>
          </a:p>
        </p:txBody>
      </p:sp>
      <p:sp>
        <p:nvSpPr>
          <p:cNvPr id="8200" name="Line 12"/>
          <p:cNvSpPr>
            <a:spLocks noChangeShapeType="1"/>
          </p:cNvSpPr>
          <p:nvPr/>
        </p:nvSpPr>
        <p:spPr bwMode="auto">
          <a:xfrm>
            <a:off x="7010400" y="2362200"/>
            <a:ext cx="0" cy="1828800"/>
          </a:xfrm>
          <a:prstGeom prst="line">
            <a:avLst/>
          </a:prstGeom>
          <a:noFill/>
          <a:ln w="9525">
            <a:solidFill>
              <a:schemeClr val="tx1"/>
            </a:solidFill>
            <a:round/>
            <a:headEnd/>
            <a:tailEnd/>
          </a:ln>
          <a:effectLst/>
        </p:spPr>
        <p:txBody>
          <a:bodyPr/>
          <a:lstStyle/>
          <a:p>
            <a:endParaRPr lang="en-US"/>
          </a:p>
        </p:txBody>
      </p:sp>
      <p:sp>
        <p:nvSpPr>
          <p:cNvPr id="8201" name="Rectangle 13"/>
          <p:cNvSpPr>
            <a:spLocks noChangeArrowheads="1"/>
          </p:cNvSpPr>
          <p:nvPr/>
        </p:nvSpPr>
        <p:spPr bwMode="auto">
          <a:xfrm>
            <a:off x="4114800" y="5486400"/>
            <a:ext cx="2057400" cy="609600"/>
          </a:xfrm>
          <a:prstGeom prst="rect">
            <a:avLst/>
          </a:prstGeom>
          <a:solidFill>
            <a:schemeClr val="accent1"/>
          </a:solidFill>
          <a:ln w="9525">
            <a:solidFill>
              <a:schemeClr val="tx1"/>
            </a:solidFill>
            <a:miter lim="800000"/>
            <a:headEnd/>
            <a:tailEnd/>
          </a:ln>
          <a:effectLst/>
        </p:spPr>
        <p:txBody>
          <a:bodyPr wrap="none" anchor="ctr"/>
          <a:lstStyle/>
          <a:p>
            <a:pPr algn="ctr"/>
            <a:r>
              <a:rPr lang="en-US"/>
              <a:t>Process Request</a:t>
            </a:r>
          </a:p>
        </p:txBody>
      </p:sp>
      <p:sp>
        <p:nvSpPr>
          <p:cNvPr id="8202" name="Line 14"/>
          <p:cNvSpPr>
            <a:spLocks noChangeShapeType="1"/>
          </p:cNvSpPr>
          <p:nvPr/>
        </p:nvSpPr>
        <p:spPr bwMode="auto">
          <a:xfrm>
            <a:off x="5867400" y="3962400"/>
            <a:ext cx="1143000" cy="0"/>
          </a:xfrm>
          <a:prstGeom prst="line">
            <a:avLst/>
          </a:prstGeom>
          <a:noFill/>
          <a:ln w="9525">
            <a:solidFill>
              <a:schemeClr val="tx1"/>
            </a:solidFill>
            <a:round/>
            <a:headEnd/>
            <a:tailEnd type="triangle" w="med" len="med"/>
          </a:ln>
          <a:effectLst/>
        </p:spPr>
        <p:txBody>
          <a:bodyPr/>
          <a:lstStyle/>
          <a:p>
            <a:endParaRPr lang="en-US"/>
          </a:p>
        </p:txBody>
      </p:sp>
      <p:sp>
        <p:nvSpPr>
          <p:cNvPr id="8203" name="Rectangle 15"/>
          <p:cNvSpPr>
            <a:spLocks noChangeArrowheads="1"/>
          </p:cNvSpPr>
          <p:nvPr/>
        </p:nvSpPr>
        <p:spPr bwMode="auto">
          <a:xfrm>
            <a:off x="6096000" y="4191000"/>
            <a:ext cx="1676400" cy="533400"/>
          </a:xfrm>
          <a:prstGeom prst="rect">
            <a:avLst/>
          </a:prstGeom>
          <a:solidFill>
            <a:schemeClr val="accent1"/>
          </a:solidFill>
          <a:ln w="9525">
            <a:solidFill>
              <a:schemeClr val="tx1"/>
            </a:solidFill>
            <a:miter lim="800000"/>
            <a:headEnd/>
            <a:tailEnd/>
          </a:ln>
          <a:effectLst/>
        </p:spPr>
        <p:txBody>
          <a:bodyPr wrap="none" anchor="ctr"/>
          <a:lstStyle/>
          <a:p>
            <a:pPr algn="ctr"/>
            <a:r>
              <a:rPr lang="en-US" dirty="0"/>
              <a:t>Load Servlet</a:t>
            </a:r>
          </a:p>
        </p:txBody>
      </p:sp>
      <p:sp>
        <p:nvSpPr>
          <p:cNvPr id="8204" name="Line 16"/>
          <p:cNvSpPr>
            <a:spLocks noChangeShapeType="1"/>
          </p:cNvSpPr>
          <p:nvPr/>
        </p:nvSpPr>
        <p:spPr bwMode="auto">
          <a:xfrm flipH="1">
            <a:off x="5105400" y="4495800"/>
            <a:ext cx="0" cy="990600"/>
          </a:xfrm>
          <a:prstGeom prst="line">
            <a:avLst/>
          </a:prstGeom>
          <a:noFill/>
          <a:ln w="9525">
            <a:solidFill>
              <a:schemeClr val="tx1"/>
            </a:solidFill>
            <a:round/>
            <a:headEnd/>
            <a:tailEnd type="triangle" w="med" len="med"/>
          </a:ln>
          <a:effectLst/>
        </p:spPr>
        <p:txBody>
          <a:bodyPr/>
          <a:lstStyle/>
          <a:p>
            <a:endParaRPr lang="en-US"/>
          </a:p>
        </p:txBody>
      </p:sp>
      <p:sp>
        <p:nvSpPr>
          <p:cNvPr id="8205" name="Line 17"/>
          <p:cNvSpPr>
            <a:spLocks noChangeShapeType="1"/>
          </p:cNvSpPr>
          <p:nvPr/>
        </p:nvSpPr>
        <p:spPr bwMode="auto">
          <a:xfrm flipH="1">
            <a:off x="7010400" y="4724400"/>
            <a:ext cx="0" cy="381000"/>
          </a:xfrm>
          <a:prstGeom prst="line">
            <a:avLst/>
          </a:prstGeom>
          <a:noFill/>
          <a:ln w="9525">
            <a:solidFill>
              <a:schemeClr val="tx1"/>
            </a:solidFill>
            <a:round/>
            <a:headEnd/>
            <a:tailEnd/>
          </a:ln>
          <a:effectLst/>
        </p:spPr>
        <p:txBody>
          <a:bodyPr/>
          <a:lstStyle/>
          <a:p>
            <a:endParaRPr lang="en-US"/>
          </a:p>
        </p:txBody>
      </p:sp>
      <p:sp>
        <p:nvSpPr>
          <p:cNvPr id="8206" name="Line 18"/>
          <p:cNvSpPr>
            <a:spLocks noChangeShapeType="1"/>
          </p:cNvSpPr>
          <p:nvPr/>
        </p:nvSpPr>
        <p:spPr bwMode="auto">
          <a:xfrm flipH="1">
            <a:off x="5105400" y="5105400"/>
            <a:ext cx="1905000" cy="0"/>
          </a:xfrm>
          <a:prstGeom prst="line">
            <a:avLst/>
          </a:prstGeom>
          <a:noFill/>
          <a:ln w="9525">
            <a:solidFill>
              <a:schemeClr val="tx1"/>
            </a:solidFill>
            <a:round/>
            <a:headEnd/>
            <a:tailEnd type="triangle" w="med" len="med"/>
          </a:ln>
          <a:effectLst/>
        </p:spPr>
        <p:txBody>
          <a:bodyPr/>
          <a:lstStyle/>
          <a:p>
            <a:endParaRPr lang="en-US"/>
          </a:p>
        </p:txBody>
      </p:sp>
      <p:sp>
        <p:nvSpPr>
          <p:cNvPr id="8207" name="Text Box 19"/>
          <p:cNvSpPr txBox="1">
            <a:spLocks noChangeArrowheads="1"/>
          </p:cNvSpPr>
          <p:nvPr/>
        </p:nvSpPr>
        <p:spPr bwMode="auto">
          <a:xfrm>
            <a:off x="5165725" y="2932113"/>
            <a:ext cx="590550" cy="366712"/>
          </a:xfrm>
          <a:prstGeom prst="rect">
            <a:avLst/>
          </a:prstGeom>
          <a:noFill/>
          <a:ln w="9525">
            <a:noFill/>
            <a:miter lim="800000"/>
            <a:headEnd/>
            <a:tailEnd/>
          </a:ln>
          <a:effectLst/>
        </p:spPr>
        <p:txBody>
          <a:bodyPr wrap="none">
            <a:spAutoFit/>
          </a:bodyPr>
          <a:lstStyle/>
          <a:p>
            <a:r>
              <a:rPr lang="en-US" b="1"/>
              <a:t>Yes</a:t>
            </a:r>
          </a:p>
        </p:txBody>
      </p:sp>
      <p:sp>
        <p:nvSpPr>
          <p:cNvPr id="8208" name="Text Box 20"/>
          <p:cNvSpPr txBox="1">
            <a:spLocks noChangeArrowheads="1"/>
          </p:cNvSpPr>
          <p:nvPr/>
        </p:nvSpPr>
        <p:spPr bwMode="auto">
          <a:xfrm>
            <a:off x="5089525" y="4608513"/>
            <a:ext cx="590550" cy="366712"/>
          </a:xfrm>
          <a:prstGeom prst="rect">
            <a:avLst/>
          </a:prstGeom>
          <a:noFill/>
          <a:ln w="9525">
            <a:noFill/>
            <a:miter lim="800000"/>
            <a:headEnd/>
            <a:tailEnd/>
          </a:ln>
          <a:effectLst/>
        </p:spPr>
        <p:txBody>
          <a:bodyPr wrap="none">
            <a:spAutoFit/>
          </a:bodyPr>
          <a:lstStyle/>
          <a:p>
            <a:r>
              <a:rPr lang="en-US" b="1"/>
              <a:t>Yes</a:t>
            </a:r>
          </a:p>
        </p:txBody>
      </p:sp>
      <p:sp>
        <p:nvSpPr>
          <p:cNvPr id="8209" name="Text Box 21"/>
          <p:cNvSpPr txBox="1">
            <a:spLocks noChangeArrowheads="1"/>
          </p:cNvSpPr>
          <p:nvPr/>
        </p:nvSpPr>
        <p:spPr bwMode="auto">
          <a:xfrm>
            <a:off x="5775325" y="1981200"/>
            <a:ext cx="488950" cy="366713"/>
          </a:xfrm>
          <a:prstGeom prst="rect">
            <a:avLst/>
          </a:prstGeom>
          <a:noFill/>
          <a:ln w="9525">
            <a:noFill/>
            <a:miter lim="800000"/>
            <a:headEnd/>
            <a:tailEnd/>
          </a:ln>
          <a:effectLst/>
        </p:spPr>
        <p:txBody>
          <a:bodyPr wrap="none">
            <a:spAutoFit/>
          </a:bodyPr>
          <a:lstStyle/>
          <a:p>
            <a:r>
              <a:rPr lang="en-US" b="1"/>
              <a:t>No</a:t>
            </a:r>
          </a:p>
        </p:txBody>
      </p:sp>
      <p:sp>
        <p:nvSpPr>
          <p:cNvPr id="8210" name="Text Box 22"/>
          <p:cNvSpPr txBox="1">
            <a:spLocks noChangeArrowheads="1"/>
          </p:cNvSpPr>
          <p:nvPr/>
        </p:nvSpPr>
        <p:spPr bwMode="auto">
          <a:xfrm>
            <a:off x="5851525" y="3595688"/>
            <a:ext cx="488950" cy="366712"/>
          </a:xfrm>
          <a:prstGeom prst="rect">
            <a:avLst/>
          </a:prstGeom>
          <a:noFill/>
          <a:ln w="9525">
            <a:noFill/>
            <a:miter lim="800000"/>
            <a:headEnd/>
            <a:tailEnd/>
          </a:ln>
          <a:effectLst/>
        </p:spPr>
        <p:txBody>
          <a:bodyPr wrap="none">
            <a:spAutoFit/>
          </a:bodyPr>
          <a:lstStyle/>
          <a:p>
            <a:r>
              <a:rPr lang="en-US" b="1"/>
              <a:t>No</a:t>
            </a:r>
          </a:p>
        </p:txBody>
      </p:sp>
      <p:sp>
        <p:nvSpPr>
          <p:cNvPr id="8211" name="Line 23"/>
          <p:cNvSpPr>
            <a:spLocks noChangeShapeType="1"/>
          </p:cNvSpPr>
          <p:nvPr/>
        </p:nvSpPr>
        <p:spPr bwMode="auto">
          <a:xfrm>
            <a:off x="2667000" y="2362200"/>
            <a:ext cx="1752600" cy="0"/>
          </a:xfrm>
          <a:prstGeom prst="line">
            <a:avLst/>
          </a:prstGeom>
          <a:noFill/>
          <a:ln w="9525">
            <a:solidFill>
              <a:schemeClr val="tx1"/>
            </a:solidFill>
            <a:round/>
            <a:headEnd/>
            <a:tailEnd type="triangle" w="med" len="med"/>
          </a:ln>
          <a:effectLst/>
        </p:spPr>
        <p:txBody>
          <a:bodyPr/>
          <a:lstStyle/>
          <a:p>
            <a:endParaRPr lang="en-US"/>
          </a:p>
        </p:txBody>
      </p:sp>
      <p:sp>
        <p:nvSpPr>
          <p:cNvPr id="8212" name="Line 24"/>
          <p:cNvSpPr>
            <a:spLocks noChangeShapeType="1"/>
          </p:cNvSpPr>
          <p:nvPr/>
        </p:nvSpPr>
        <p:spPr bwMode="auto">
          <a:xfrm flipH="1">
            <a:off x="2362200" y="5791200"/>
            <a:ext cx="1752600" cy="0"/>
          </a:xfrm>
          <a:prstGeom prst="line">
            <a:avLst/>
          </a:prstGeom>
          <a:noFill/>
          <a:ln w="9525">
            <a:solidFill>
              <a:schemeClr val="tx1"/>
            </a:solidFill>
            <a:round/>
            <a:headEnd/>
            <a:tailEnd type="triangle" w="med" len="med"/>
          </a:ln>
          <a:effectLst/>
        </p:spPr>
        <p:txBody>
          <a:bodyPr/>
          <a:lstStyle/>
          <a:p>
            <a:endParaRPr lang="en-US"/>
          </a:p>
        </p:txBody>
      </p:sp>
      <p:sp>
        <p:nvSpPr>
          <p:cNvPr id="8213" name="Rectangle 26"/>
          <p:cNvSpPr>
            <a:spLocks noGrp="1" noChangeArrowheads="1"/>
          </p:cNvSpPr>
          <p:nvPr>
            <p:ph type="title"/>
          </p:nvPr>
        </p:nvSpPr>
        <p:spPr>
          <a:xfrm>
            <a:off x="0" y="0"/>
            <a:ext cx="9144000" cy="990600"/>
          </a:xfrm>
          <a:ln w="76200" cap="flat" cmpd="tri">
            <a:solidFill>
              <a:schemeClr val="bg2"/>
            </a:solidFill>
          </a:ln>
        </p:spPr>
        <p:txBody>
          <a:bodyPr/>
          <a:lstStyle/>
          <a:p>
            <a:pPr marL="341313" indent="-341313" eaLnBrk="1" hangingPunct="1"/>
            <a:r>
              <a:rPr lang="en-US" sz="3600" b="1" smtClean="0">
                <a:solidFill>
                  <a:schemeClr val="accent2"/>
                </a:solidFill>
              </a:rPr>
              <a:t>How Servlets Work</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a:t>
            </a:r>
            <a:endParaRPr lang="en-US" dirty="0"/>
          </a:p>
        </p:txBody>
      </p:sp>
      <p:sp>
        <p:nvSpPr>
          <p:cNvPr id="3" name="Content Placeholder 2"/>
          <p:cNvSpPr>
            <a:spLocks noGrp="1"/>
          </p:cNvSpPr>
          <p:nvPr>
            <p:ph sz="quarter" idx="1"/>
          </p:nvPr>
        </p:nvSpPr>
        <p:spPr/>
        <p:txBody>
          <a:bodyPr>
            <a:normAutofit fontScale="92500" lnSpcReduction="10000"/>
          </a:bodyPr>
          <a:lstStyle/>
          <a:p>
            <a:r>
              <a:rPr lang="en-US" altLang="zh-CN" dirty="0" smtClean="0">
                <a:latin typeface="Times New Roman" pitchFamily="18" charset="0"/>
                <a:cs typeface="Times New Roman" pitchFamily="18" charset="0"/>
              </a:rPr>
              <a:t>A Servlet component can delegate the requests to its back-end tier such as a database management system, RMI, EAI, or other Enterprise Information System (EIS).</a:t>
            </a:r>
          </a:p>
          <a:p>
            <a:r>
              <a:rPr lang="en-US" altLang="zh-CN" dirty="0" smtClean="0">
                <a:latin typeface="Times New Roman" pitchFamily="18" charset="0"/>
                <a:cs typeface="Times New Roman" pitchFamily="18" charset="0"/>
              </a:rPr>
              <a:t> A Servlet is deployed as a middle tier just like other web components such as JSP components.</a:t>
            </a:r>
          </a:p>
          <a:p>
            <a:r>
              <a:rPr lang="en-US" altLang="zh-CN" dirty="0" smtClean="0">
                <a:latin typeface="Times New Roman" pitchFamily="18" charset="0"/>
                <a:cs typeface="Times New Roman" pitchFamily="18" charset="0"/>
              </a:rPr>
              <a:t> The Servlet components are building block components, which always work together with other components such as JSP components, </a:t>
            </a:r>
            <a:r>
              <a:rPr lang="en-US" altLang="zh-CN" dirty="0" err="1" smtClean="0">
                <a:latin typeface="Times New Roman" pitchFamily="18" charset="0"/>
                <a:cs typeface="Times New Roman" pitchFamily="18" charset="0"/>
              </a:rPr>
              <a:t>JavaBean</a:t>
            </a:r>
            <a:r>
              <a:rPr lang="en-US" altLang="zh-CN" dirty="0" smtClean="0">
                <a:latin typeface="Times New Roman" pitchFamily="18" charset="0"/>
                <a:cs typeface="Times New Roman" pitchFamily="18" charset="0"/>
              </a:rPr>
              <a:t> components, Enterprise Java Bean (EJB) components, and web service components. </a:t>
            </a:r>
            <a:endParaRPr lang="zh-CN" altLang="zh-CN" dirty="0" smtClean="0">
              <a:latin typeface="Times New Roman" pitchFamily="18" charset="0"/>
              <a:cs typeface="Times New Roman" pitchFamily="18" charset="0"/>
            </a:endParaRPr>
          </a:p>
          <a:p>
            <a:r>
              <a:rPr lang="en-US" altLang="zh-CN" dirty="0" smtClean="0"/>
              <a:t>A Servlet component is also a distributed component, which can provide services to remote clients and also access remote resources.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200" b="1" dirty="0" smtClean="0">
                <a:solidFill>
                  <a:schemeClr val="tx1"/>
                </a:solidFill>
              </a:rPr>
              <a:t>Support Environments for Java Servlet</a:t>
            </a:r>
            <a:endParaRPr lang="en-US" dirty="0">
              <a:solidFill>
                <a:schemeClr val="tx1"/>
              </a:solidFill>
            </a:endParaRPr>
          </a:p>
        </p:txBody>
      </p:sp>
      <p:sp>
        <p:nvSpPr>
          <p:cNvPr id="3" name="Content Placeholder 2"/>
          <p:cNvSpPr>
            <a:spLocks noGrp="1"/>
          </p:cNvSpPr>
          <p:nvPr>
            <p:ph sz="quarter" idx="1"/>
          </p:nvPr>
        </p:nvSpPr>
        <p:spPr/>
        <p:txBody>
          <a:bodyPr/>
          <a:lstStyle/>
          <a:p>
            <a:r>
              <a:rPr lang="en-US" altLang="zh-CN" dirty="0" smtClean="0"/>
              <a:t>A Java Servlet application is supported by its Servlet container.</a:t>
            </a:r>
          </a:p>
          <a:p>
            <a:r>
              <a:rPr lang="en-US" altLang="zh-CN" dirty="0" smtClean="0"/>
              <a:t>The Apache Tomcat web server is the official reference implementation of Servlet containers, supporting Servlets and JSP.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
          </p:nvPr>
        </p:nvSpPr>
        <p:spPr/>
        <p:txBody>
          <a:bodyPr/>
          <a:lstStyle/>
          <a:p>
            <a:r>
              <a:rPr lang="en-US" dirty="0" smtClean="0"/>
              <a:t>Web development is all about communication. In this case, communication between 2 parties, over the HTTP protocol:</a:t>
            </a:r>
          </a:p>
          <a:p>
            <a:r>
              <a:rPr lang="en-US" dirty="0" smtClean="0"/>
              <a:t>The </a:t>
            </a:r>
            <a:r>
              <a:rPr lang="en-US" b="1" dirty="0" smtClean="0"/>
              <a:t>Server</a:t>
            </a:r>
            <a:r>
              <a:rPr lang="en-US" dirty="0" smtClean="0"/>
              <a:t> - This party is responsible for </a:t>
            </a:r>
            <a:r>
              <a:rPr lang="en-US" b="1" dirty="0" smtClean="0"/>
              <a:t>serving</a:t>
            </a:r>
            <a:r>
              <a:rPr lang="en-US" dirty="0" smtClean="0"/>
              <a:t> pages.</a:t>
            </a:r>
          </a:p>
          <a:p>
            <a:r>
              <a:rPr lang="en-US" dirty="0" smtClean="0"/>
              <a:t>The </a:t>
            </a:r>
            <a:r>
              <a:rPr lang="en-US" b="1" dirty="0" smtClean="0"/>
              <a:t>Client</a:t>
            </a:r>
            <a:r>
              <a:rPr lang="en-US" dirty="0" smtClean="0"/>
              <a:t> - This party </a:t>
            </a:r>
            <a:r>
              <a:rPr lang="en-US" i="1" dirty="0" smtClean="0"/>
              <a:t>requests</a:t>
            </a:r>
            <a:r>
              <a:rPr lang="en-US" dirty="0" smtClean="0"/>
              <a:t> pages from the </a:t>
            </a:r>
            <a:r>
              <a:rPr lang="en-US" b="1" dirty="0" smtClean="0"/>
              <a:t>Server</a:t>
            </a:r>
            <a:r>
              <a:rPr lang="en-US" dirty="0" smtClean="0"/>
              <a:t>, and displays them to the user. On most cases, the client is a </a:t>
            </a:r>
            <a:r>
              <a:rPr lang="en-US" b="1" dirty="0" smtClean="0"/>
              <a:t>web browser</a:t>
            </a:r>
            <a:r>
              <a:rPr lang="en-US" dirty="0" smtClean="0"/>
              <a:t>. </a:t>
            </a:r>
          </a:p>
          <a:p>
            <a:pPr lvl="1"/>
            <a:r>
              <a:rPr lang="en-US" dirty="0" smtClean="0"/>
              <a:t>The </a:t>
            </a:r>
            <a:r>
              <a:rPr lang="en-US" b="1" dirty="0" smtClean="0"/>
              <a:t>User</a:t>
            </a:r>
            <a:r>
              <a:rPr lang="en-US" dirty="0" smtClean="0"/>
              <a:t> - The user </a:t>
            </a:r>
            <a:r>
              <a:rPr lang="en-US" i="1" dirty="0" smtClean="0"/>
              <a:t>uses</a:t>
            </a:r>
            <a:r>
              <a:rPr lang="en-US" dirty="0" smtClean="0"/>
              <a:t> the </a:t>
            </a:r>
            <a:r>
              <a:rPr lang="en-US" b="1" dirty="0" smtClean="0"/>
              <a:t>Client</a:t>
            </a:r>
            <a:r>
              <a:rPr lang="en-US" dirty="0" smtClean="0"/>
              <a:t> in order to surf the web, fill in forms, watch videos online, etc</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altLang="zh-CN" dirty="0" smtClean="0"/>
              <a:t>A Servlet has a lifecycle just like a Java applet. The lifecycle is managed by the Servlet container. </a:t>
            </a:r>
          </a:p>
          <a:p>
            <a:r>
              <a:rPr lang="en-US" altLang="zh-CN" dirty="0" smtClean="0"/>
              <a:t>There are three methods in the Servlet interface, which each Servlet class must implement. They are init(), service(), and destroy().</a:t>
            </a:r>
            <a:endParaRPr lang="zh-CN" altLang="zh-CN" dirty="0" smtClean="0"/>
          </a:p>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内容占位符 3" descr="4.png"/>
          <p:cNvPicPr>
            <a:picLocks noGrp="1" noChangeAspect="1"/>
          </p:cNvPicPr>
          <p:nvPr>
            <p:ph sz="quarter" idx="1"/>
          </p:nvPr>
        </p:nvPicPr>
        <p:blipFill>
          <a:blip r:embed="rId2"/>
          <a:srcRect/>
          <a:stretch>
            <a:fillRect/>
          </a:stretch>
        </p:blipFill>
        <p:spPr>
          <a:xfrm>
            <a:off x="609600" y="1066800"/>
            <a:ext cx="7467600" cy="54102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sz="quarter" idx="1"/>
          </p:nvPr>
        </p:nvPicPr>
        <p:blipFill>
          <a:blip r:embed="rId2"/>
          <a:srcRect/>
          <a:stretch>
            <a:fillRect/>
          </a:stretch>
        </p:blipFill>
        <p:spPr bwMode="auto">
          <a:xfrm>
            <a:off x="0" y="0"/>
            <a:ext cx="9144000" cy="6553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A servlet can be loaded when: </a:t>
            </a:r>
          </a:p>
          <a:p>
            <a:pPr lvl="1"/>
            <a:r>
              <a:rPr lang="en-US" dirty="0" smtClean="0"/>
              <a:t>First request is made. </a:t>
            </a:r>
          </a:p>
          <a:p>
            <a:pPr lvl="1"/>
            <a:r>
              <a:rPr lang="en-US" dirty="0" smtClean="0"/>
              <a:t> Server starts up (auto-load). </a:t>
            </a:r>
          </a:p>
          <a:p>
            <a:pPr lvl="1"/>
            <a:r>
              <a:rPr lang="en-US" dirty="0" smtClean="0"/>
              <a:t> There is only a single instance which answers all requests concurrently. This saves memory and allows a Servlet to easily manage persistent data. </a:t>
            </a:r>
          </a:p>
          <a:p>
            <a:pPr lvl="1"/>
            <a:r>
              <a:rPr lang="en-US" dirty="0" smtClean="0"/>
              <a:t> Administrator manually loads. </a:t>
            </a:r>
          </a:p>
          <a:p>
            <a:r>
              <a:rPr lang="en-US" sz="2800" dirty="0" smtClean="0"/>
              <a:t>A servlet is unloaded when: </a:t>
            </a:r>
          </a:p>
          <a:p>
            <a:pPr lvl="1"/>
            <a:r>
              <a:rPr lang="en-US" sz="2300" dirty="0" smtClean="0"/>
              <a:t>Server shuts down. </a:t>
            </a:r>
          </a:p>
          <a:p>
            <a:pPr lvl="1"/>
            <a:r>
              <a:rPr lang="en-US" dirty="0" smtClean="0"/>
              <a:t> </a:t>
            </a:r>
            <a:r>
              <a:rPr lang="en-US" sz="2300" dirty="0" smtClean="0"/>
              <a:t>Administrator manually unloads </a:t>
            </a:r>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Architecture</a:t>
            </a:r>
            <a:endParaRPr lang="en-US" dirty="0"/>
          </a:p>
        </p:txBody>
      </p:sp>
      <p:sp>
        <p:nvSpPr>
          <p:cNvPr id="3" name="Content Placeholder 2"/>
          <p:cNvSpPr>
            <a:spLocks noGrp="1"/>
          </p:cNvSpPr>
          <p:nvPr>
            <p:ph sz="quarter" idx="1"/>
          </p:nvPr>
        </p:nvSpPr>
        <p:spPr/>
        <p:txBody>
          <a:bodyPr/>
          <a:lstStyle/>
          <a:p>
            <a:r>
              <a:rPr lang="en-US" altLang="zh-CN" dirty="0" smtClean="0"/>
              <a:t>A Java Servlet is a typical Java class that extends the abstract class </a:t>
            </a:r>
            <a:r>
              <a:rPr lang="en-US" altLang="zh-CN" dirty="0" err="1" smtClean="0"/>
              <a:t>HttpServlet</a:t>
            </a:r>
            <a:r>
              <a:rPr lang="en-US" altLang="zh-CN" dirty="0" smtClean="0"/>
              <a:t>.</a:t>
            </a:r>
          </a:p>
          <a:p>
            <a:r>
              <a:rPr lang="en-US" altLang="zh-CN" dirty="0" smtClean="0"/>
              <a:t>The </a:t>
            </a:r>
            <a:r>
              <a:rPr lang="en-US" altLang="zh-CN" dirty="0" err="1" smtClean="0"/>
              <a:t>HttpServlet</a:t>
            </a:r>
            <a:r>
              <a:rPr lang="en-US" altLang="zh-CN" dirty="0" smtClean="0"/>
              <a:t> class extends another abstract class called </a:t>
            </a:r>
            <a:r>
              <a:rPr lang="en-US" altLang="zh-CN" dirty="0" err="1" smtClean="0"/>
              <a:t>GenericServlet</a:t>
            </a:r>
            <a:r>
              <a:rPr lang="en-US" altLang="zh-CN" dirty="0" smtClean="0"/>
              <a:t>.</a:t>
            </a:r>
          </a:p>
          <a:p>
            <a:r>
              <a:rPr lang="en-US" altLang="zh-CN" dirty="0" smtClean="0"/>
              <a:t>The </a:t>
            </a:r>
            <a:r>
              <a:rPr lang="en-US" altLang="zh-CN" dirty="0" err="1" smtClean="0"/>
              <a:t>GenericServlet</a:t>
            </a:r>
            <a:r>
              <a:rPr lang="en-US" altLang="zh-CN" dirty="0" smtClean="0"/>
              <a:t> class implements three interfaces: 	</a:t>
            </a:r>
            <a:r>
              <a:rPr lang="en-US" altLang="zh-CN" dirty="0" err="1" smtClean="0"/>
              <a:t>javax.servlet.Servlet</a:t>
            </a:r>
            <a:r>
              <a:rPr lang="en-US" altLang="zh-CN" dirty="0" smtClean="0"/>
              <a:t>,</a:t>
            </a:r>
          </a:p>
          <a:p>
            <a:pPr>
              <a:buNone/>
            </a:pPr>
            <a:r>
              <a:rPr lang="en-US" altLang="zh-CN" dirty="0" smtClean="0"/>
              <a:t>		</a:t>
            </a:r>
            <a:r>
              <a:rPr lang="en-US" altLang="zh-CN" dirty="0" err="1" smtClean="0"/>
              <a:t>javax.servlet.ServletConfig</a:t>
            </a:r>
            <a:r>
              <a:rPr lang="en-US" altLang="zh-CN" dirty="0" smtClean="0"/>
              <a:t>, and 		</a:t>
            </a:r>
            <a:r>
              <a:rPr lang="en-US" altLang="zh-CN" dirty="0" err="1" smtClean="0"/>
              <a:t>java.io.Serializable</a:t>
            </a:r>
            <a:r>
              <a:rPr lang="en-US" altLang="zh-CN" dirty="0" smtClean="0"/>
              <a:t>. </a:t>
            </a:r>
            <a:endParaRPr lang="zh-CN" altLang="zh-CN"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t>
            </a:r>
            <a:br>
              <a:rPr lang="en-US" b="1" dirty="0" smtClean="0"/>
            </a:br>
            <a:endParaRPr lang="en-US" dirty="0"/>
          </a:p>
        </p:txBody>
      </p:sp>
      <p:graphicFrame>
        <p:nvGraphicFramePr>
          <p:cNvPr id="4" name="Content Placeholder 3"/>
          <p:cNvGraphicFramePr>
            <a:graphicFrameLocks noGrp="1"/>
          </p:cNvGraphicFramePr>
          <p:nvPr>
            <p:ph sz="quarter" idx="1"/>
          </p:nvPr>
        </p:nvGraphicFramePr>
        <p:xfrm>
          <a:off x="301625" y="228599"/>
          <a:ext cx="8504238" cy="5629302"/>
        </p:xfrm>
        <a:graphic>
          <a:graphicData uri="http://schemas.openxmlformats.org/drawingml/2006/table">
            <a:tbl>
              <a:tblPr firstRow="1" bandRow="1">
                <a:tableStyleId>{5C22544A-7EE6-4342-B048-85BDC9FD1C3A}</a:tableStyleId>
              </a:tblPr>
              <a:tblGrid>
                <a:gridCol w="4252119"/>
                <a:gridCol w="4252119"/>
              </a:tblGrid>
              <a:tr h="4572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b="1" kern="1200" baseline="0" dirty="0" err="1" smtClean="0">
                          <a:solidFill>
                            <a:schemeClr val="lt1"/>
                          </a:solidFill>
                          <a:latin typeface="+mn-lt"/>
                          <a:ea typeface="+mn-ea"/>
                          <a:cs typeface="+mn-cs"/>
                        </a:rPr>
                        <a:t>GenericServlet</a:t>
                      </a:r>
                      <a:endParaRPr kumimoji="0" lang="en-US" sz="1800" b="1" kern="1200" baseline="0" dirty="0" smtClean="0">
                        <a:solidFill>
                          <a:schemeClr val="lt1"/>
                        </a:solidFill>
                        <a:latin typeface="+mn-lt"/>
                        <a:ea typeface="+mn-ea"/>
                        <a:cs typeface="+mn-cs"/>
                      </a:endParaRPr>
                    </a:p>
                    <a:p>
                      <a:endParaRPr lang="en-US" dirty="0"/>
                    </a:p>
                  </a:txBody>
                  <a:tcPr/>
                </a:tc>
                <a:tc>
                  <a:txBody>
                    <a:bodyPr/>
                    <a:lstStyle/>
                    <a:p>
                      <a:r>
                        <a:rPr kumimoji="0" lang="en-US" sz="1800" b="1" kern="1200" baseline="0" dirty="0" smtClean="0">
                          <a:solidFill>
                            <a:schemeClr val="lt1"/>
                          </a:solidFill>
                          <a:latin typeface="+mn-lt"/>
                          <a:ea typeface="+mn-ea"/>
                          <a:cs typeface="+mn-cs"/>
                        </a:rPr>
                        <a:t>	</a:t>
                      </a:r>
                      <a:r>
                        <a:rPr kumimoji="0" lang="en-US" sz="1800" b="1" kern="1200" baseline="0" dirty="0" err="1" smtClean="0">
                          <a:solidFill>
                            <a:schemeClr val="lt1"/>
                          </a:solidFill>
                          <a:latin typeface="+mn-lt"/>
                          <a:ea typeface="+mn-ea"/>
                          <a:cs typeface="+mn-cs"/>
                        </a:rPr>
                        <a:t>HttpServlet</a:t>
                      </a:r>
                      <a:r>
                        <a:rPr kumimoji="0" lang="en-US" sz="1800" b="1" kern="1200" baseline="0" dirty="0" smtClean="0">
                          <a:solidFill>
                            <a:schemeClr val="lt1"/>
                          </a:solidFill>
                          <a:latin typeface="+mn-lt"/>
                          <a:ea typeface="+mn-ea"/>
                          <a:cs typeface="+mn-cs"/>
                        </a:rPr>
                        <a:t> 	</a:t>
                      </a:r>
                      <a:endParaRPr lang="en-US" dirty="0"/>
                    </a:p>
                  </a:txBody>
                  <a:tcPr/>
                </a:tc>
              </a:tr>
              <a:tr h="18650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The </a:t>
                      </a:r>
                      <a:r>
                        <a:rPr kumimoji="0" lang="en-US" sz="1800" kern="1200" baseline="0" dirty="0" err="1" smtClean="0">
                          <a:solidFill>
                            <a:schemeClr val="dk1"/>
                          </a:solidFill>
                          <a:latin typeface="+mn-lt"/>
                          <a:ea typeface="+mn-ea"/>
                          <a:cs typeface="+mn-cs"/>
                        </a:rPr>
                        <a:t>GenericServlet</a:t>
                      </a:r>
                      <a:r>
                        <a:rPr kumimoji="0" lang="en-US" sz="1800" kern="1200" baseline="0" dirty="0" smtClean="0">
                          <a:solidFill>
                            <a:schemeClr val="dk1"/>
                          </a:solidFill>
                          <a:latin typeface="+mn-lt"/>
                          <a:ea typeface="+mn-ea"/>
                          <a:cs typeface="+mn-cs"/>
                        </a:rPr>
                        <a:t> is an abstract class that is extended by </a:t>
                      </a:r>
                      <a:r>
                        <a:rPr kumimoji="0" lang="en-US" sz="1800" kern="1200" baseline="0" dirty="0" err="1" smtClean="0">
                          <a:solidFill>
                            <a:schemeClr val="dk1"/>
                          </a:solidFill>
                          <a:latin typeface="+mn-lt"/>
                          <a:ea typeface="+mn-ea"/>
                          <a:cs typeface="+mn-cs"/>
                        </a:rPr>
                        <a:t>HttpServlet</a:t>
                      </a:r>
                      <a:r>
                        <a:rPr kumimoji="0" lang="en-US" sz="1800" kern="1200" baseline="0" dirty="0" smtClean="0">
                          <a:solidFill>
                            <a:schemeClr val="dk1"/>
                          </a:solidFill>
                          <a:latin typeface="+mn-lt"/>
                          <a:ea typeface="+mn-ea"/>
                          <a:cs typeface="+mn-cs"/>
                        </a:rPr>
                        <a:t> to provide HTTP protocol-specific methods. 	</a:t>
                      </a:r>
                    </a:p>
                    <a:p>
                      <a:endParaRPr lang="en-US" dirty="0"/>
                    </a:p>
                  </a:txBody>
                  <a:tcPr/>
                </a:tc>
                <a:tc>
                  <a:txBody>
                    <a:bodyPr/>
                    <a:lstStyle/>
                    <a:p>
                      <a:r>
                        <a:rPr kumimoji="0" lang="en-US" sz="1800" kern="1200" baseline="0" dirty="0" smtClean="0">
                          <a:solidFill>
                            <a:schemeClr val="dk1"/>
                          </a:solidFill>
                          <a:latin typeface="+mn-lt"/>
                          <a:ea typeface="+mn-ea"/>
                          <a:cs typeface="+mn-cs"/>
                        </a:rPr>
                        <a:t>An abstract class that simplifies writing HTTP servlets. It extends the </a:t>
                      </a:r>
                      <a:r>
                        <a:rPr kumimoji="0" lang="en-US" sz="1800" kern="1200" baseline="0" dirty="0" err="1" smtClean="0">
                          <a:solidFill>
                            <a:schemeClr val="dk1"/>
                          </a:solidFill>
                          <a:latin typeface="+mn-lt"/>
                          <a:ea typeface="+mn-ea"/>
                          <a:cs typeface="+mn-cs"/>
                        </a:rPr>
                        <a:t>GenericServlet</a:t>
                      </a:r>
                      <a:r>
                        <a:rPr kumimoji="0" lang="en-US" sz="1800" kern="1200" baseline="0" dirty="0" smtClean="0">
                          <a:solidFill>
                            <a:schemeClr val="dk1"/>
                          </a:solidFill>
                          <a:latin typeface="+mn-lt"/>
                          <a:ea typeface="+mn-ea"/>
                          <a:cs typeface="+mn-cs"/>
                        </a:rPr>
                        <a:t> base class and provides an framework for handling the HTTP protocol. 	</a:t>
                      </a:r>
                      <a:endParaRPr lang="en-US" dirty="0"/>
                    </a:p>
                  </a:txBody>
                  <a:tcPr/>
                </a:tc>
              </a:tr>
              <a:tr h="18650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The </a:t>
                      </a:r>
                      <a:r>
                        <a:rPr kumimoji="0" lang="en-US" sz="1800" kern="1200" baseline="0" dirty="0" err="1" smtClean="0">
                          <a:solidFill>
                            <a:schemeClr val="dk1"/>
                          </a:solidFill>
                          <a:latin typeface="+mn-lt"/>
                          <a:ea typeface="+mn-ea"/>
                          <a:cs typeface="+mn-cs"/>
                        </a:rPr>
                        <a:t>GenericServlet</a:t>
                      </a:r>
                      <a:r>
                        <a:rPr kumimoji="0" lang="en-US" sz="1800" kern="1200" baseline="0" dirty="0" smtClean="0">
                          <a:solidFill>
                            <a:schemeClr val="dk1"/>
                          </a:solidFill>
                          <a:latin typeface="+mn-lt"/>
                          <a:ea typeface="+mn-ea"/>
                          <a:cs typeface="+mn-cs"/>
                        </a:rPr>
                        <a:t> does not include protocol-specific methods for handling request parameters, cookies, sessions and setting response headers.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The </a:t>
                      </a:r>
                      <a:r>
                        <a:rPr kumimoji="0" lang="en-US" sz="1800" kern="1200" baseline="0" dirty="0" err="1" smtClean="0">
                          <a:solidFill>
                            <a:schemeClr val="dk1"/>
                          </a:solidFill>
                          <a:latin typeface="+mn-lt"/>
                          <a:ea typeface="+mn-ea"/>
                          <a:cs typeface="+mn-cs"/>
                        </a:rPr>
                        <a:t>HttpServlet</a:t>
                      </a:r>
                      <a:r>
                        <a:rPr kumimoji="0" lang="en-US" sz="1800" kern="1200" baseline="0" dirty="0" smtClean="0">
                          <a:solidFill>
                            <a:schemeClr val="dk1"/>
                          </a:solidFill>
                          <a:latin typeface="+mn-lt"/>
                          <a:ea typeface="+mn-ea"/>
                          <a:cs typeface="+mn-cs"/>
                        </a:rPr>
                        <a:t> subclass passes generic service method requests to the relevant </a:t>
                      </a:r>
                      <a:r>
                        <a:rPr kumimoji="0" lang="en-US" sz="1800" kern="1200" baseline="0" dirty="0" err="1" smtClean="0">
                          <a:solidFill>
                            <a:schemeClr val="dk1"/>
                          </a:solidFill>
                          <a:latin typeface="+mn-lt"/>
                          <a:ea typeface="+mn-ea"/>
                          <a:cs typeface="+mn-cs"/>
                        </a:rPr>
                        <a:t>doGet</a:t>
                      </a:r>
                      <a:r>
                        <a:rPr kumimoji="0" lang="en-US" sz="1800" kern="1200" baseline="0" dirty="0" smtClean="0">
                          <a:solidFill>
                            <a:schemeClr val="dk1"/>
                          </a:solidFill>
                          <a:latin typeface="+mn-lt"/>
                          <a:ea typeface="+mn-ea"/>
                          <a:cs typeface="+mn-cs"/>
                        </a:rPr>
                        <a:t>() or </a:t>
                      </a:r>
                      <a:r>
                        <a:rPr kumimoji="0" lang="en-US" sz="1800" kern="1200" baseline="0" dirty="0" err="1" smtClean="0">
                          <a:solidFill>
                            <a:schemeClr val="dk1"/>
                          </a:solidFill>
                          <a:latin typeface="+mn-lt"/>
                          <a:ea typeface="+mn-ea"/>
                          <a:cs typeface="+mn-cs"/>
                        </a:rPr>
                        <a:t>doPost</a:t>
                      </a:r>
                      <a:r>
                        <a:rPr kumimoji="0" lang="en-US" sz="1800" kern="1200" baseline="0" dirty="0" smtClean="0">
                          <a:solidFill>
                            <a:schemeClr val="dk1"/>
                          </a:solidFill>
                          <a:latin typeface="+mn-lt"/>
                          <a:ea typeface="+mn-ea"/>
                          <a:cs typeface="+mn-cs"/>
                        </a:rPr>
                        <a:t>() method. 	</a:t>
                      </a:r>
                    </a:p>
                    <a:p>
                      <a:endParaRPr lang="en-US" dirty="0"/>
                    </a:p>
                  </a:txBody>
                  <a:tcPr/>
                </a:tc>
              </a:tr>
              <a:tr h="12591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GenericServlet</a:t>
                      </a:r>
                      <a:r>
                        <a:rPr kumimoji="0" lang="en-US" sz="1800" kern="1200" baseline="0" dirty="0" smtClean="0">
                          <a:solidFill>
                            <a:schemeClr val="dk1"/>
                          </a:solidFill>
                          <a:latin typeface="+mn-lt"/>
                          <a:ea typeface="+mn-ea"/>
                          <a:cs typeface="+mn-cs"/>
                        </a:rPr>
                        <a:t> is not specific to any protocol.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HttpServlet</a:t>
                      </a:r>
                      <a:r>
                        <a:rPr kumimoji="0" lang="en-US" sz="1800" kern="1200" baseline="0" dirty="0" smtClean="0">
                          <a:solidFill>
                            <a:schemeClr val="dk1"/>
                          </a:solidFill>
                          <a:latin typeface="+mn-lt"/>
                          <a:ea typeface="+mn-ea"/>
                          <a:cs typeface="+mn-cs"/>
                        </a:rPr>
                        <a:t> only supports HTTP and HTTPS protocol 	</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smtClean="0">
                <a:solidFill>
                  <a:schemeClr val="tx1"/>
                </a:solidFill>
              </a:rPr>
              <a:t>HttpServlet</a:t>
            </a:r>
            <a:r>
              <a:rPr lang="en-US" sz="3600" b="1" dirty="0" smtClean="0">
                <a:solidFill>
                  <a:schemeClr val="tx1"/>
                </a:solidFill>
              </a:rPr>
              <a:t> - Methods</a:t>
            </a:r>
            <a:endParaRPr lang="en-US" dirty="0">
              <a:solidFill>
                <a:schemeClr val="tx1"/>
              </a:solidFill>
            </a:endParaRPr>
          </a:p>
        </p:txBody>
      </p:sp>
      <p:sp>
        <p:nvSpPr>
          <p:cNvPr id="3" name="Content Placeholder 2"/>
          <p:cNvSpPr>
            <a:spLocks noGrp="1"/>
          </p:cNvSpPr>
          <p:nvPr>
            <p:ph sz="quarter" idx="1"/>
          </p:nvPr>
        </p:nvSpPr>
        <p:spPr/>
        <p:txBody>
          <a:bodyPr>
            <a:normAutofit fontScale="92500" lnSpcReduction="10000"/>
          </a:bodyPr>
          <a:lstStyle/>
          <a:p>
            <a:pPr marL="285750" indent="-285750">
              <a:buFontTx/>
              <a:buChar char="•"/>
            </a:pPr>
            <a:r>
              <a:rPr lang="en-US" sz="2400" dirty="0" smtClean="0"/>
              <a:t>void </a:t>
            </a:r>
            <a:r>
              <a:rPr lang="en-US" sz="2400" dirty="0" err="1" smtClean="0"/>
              <a:t>doGet</a:t>
            </a:r>
            <a:r>
              <a:rPr lang="en-US" sz="2400" dirty="0" smtClean="0"/>
              <a:t> (</a:t>
            </a:r>
            <a:r>
              <a:rPr lang="en-US" sz="2400" dirty="0" err="1" smtClean="0"/>
              <a:t>HttpServletRequest</a:t>
            </a:r>
            <a:r>
              <a:rPr lang="en-US" sz="2400" dirty="0" smtClean="0"/>
              <a:t> request,            					</a:t>
            </a:r>
            <a:r>
              <a:rPr lang="en-US" sz="2400" dirty="0" err="1" smtClean="0"/>
              <a:t>HttpServletResponse</a:t>
            </a:r>
            <a:r>
              <a:rPr lang="en-US" sz="2400" dirty="0" smtClean="0"/>
              <a:t> response)</a:t>
            </a:r>
          </a:p>
          <a:p>
            <a:pPr marL="400050" lvl="1">
              <a:buFontTx/>
              <a:buChar char="–"/>
            </a:pPr>
            <a:r>
              <a:rPr lang="en-US" sz="2400" dirty="0" smtClean="0">
                <a:solidFill>
                  <a:schemeClr val="tx1"/>
                </a:solidFill>
              </a:rPr>
              <a:t>handles GET requests</a:t>
            </a:r>
          </a:p>
          <a:p>
            <a:pPr marL="285750" indent="-285750">
              <a:buFontTx/>
              <a:buChar char="•"/>
            </a:pPr>
            <a:r>
              <a:rPr lang="en-US" sz="2400" dirty="0" smtClean="0"/>
              <a:t>void </a:t>
            </a:r>
            <a:r>
              <a:rPr lang="en-US" sz="2400" dirty="0" err="1" smtClean="0"/>
              <a:t>doPost</a:t>
            </a:r>
            <a:r>
              <a:rPr lang="en-US" sz="2400" dirty="0" smtClean="0"/>
              <a:t> (</a:t>
            </a:r>
            <a:r>
              <a:rPr lang="en-US" sz="2400" dirty="0" err="1" smtClean="0"/>
              <a:t>HttpServletRequest</a:t>
            </a:r>
            <a:r>
              <a:rPr lang="en-US" sz="2400" dirty="0" smtClean="0"/>
              <a:t> request, </a:t>
            </a:r>
          </a:p>
          <a:p>
            <a:pPr marL="285750" indent="-285750">
              <a:buNone/>
            </a:pPr>
            <a:r>
              <a:rPr lang="en-US" sz="2400" dirty="0" smtClean="0"/>
              <a:t>		                        </a:t>
            </a:r>
            <a:r>
              <a:rPr lang="en-US" sz="2400" dirty="0" err="1" smtClean="0"/>
              <a:t>HttpServletResponse</a:t>
            </a:r>
            <a:r>
              <a:rPr lang="en-US" sz="2400" dirty="0" smtClean="0"/>
              <a:t> response)</a:t>
            </a:r>
          </a:p>
          <a:p>
            <a:pPr marL="400050" lvl="1">
              <a:buFontTx/>
              <a:buChar char="–"/>
            </a:pPr>
            <a:r>
              <a:rPr lang="en-US" sz="2400" dirty="0" smtClean="0">
                <a:solidFill>
                  <a:schemeClr val="tx1"/>
                </a:solidFill>
              </a:rPr>
              <a:t>handles POST requests</a:t>
            </a:r>
          </a:p>
          <a:p>
            <a:pPr marL="285750" indent="-285750">
              <a:buFontTx/>
              <a:buChar char="•"/>
            </a:pPr>
            <a:r>
              <a:rPr lang="en-US" sz="2400" dirty="0" smtClean="0"/>
              <a:t>void </a:t>
            </a:r>
            <a:r>
              <a:rPr lang="en-US" sz="2400" dirty="0" err="1" smtClean="0"/>
              <a:t>doPut</a:t>
            </a:r>
            <a:r>
              <a:rPr lang="en-US" sz="2400" dirty="0" smtClean="0"/>
              <a:t> (</a:t>
            </a:r>
            <a:r>
              <a:rPr lang="en-US" sz="2400" dirty="0" err="1" smtClean="0"/>
              <a:t>HttpServletRequest</a:t>
            </a:r>
            <a:r>
              <a:rPr lang="en-US" sz="2400" dirty="0" smtClean="0"/>
              <a:t> request,</a:t>
            </a:r>
          </a:p>
          <a:p>
            <a:pPr marL="285750" indent="-285750"/>
            <a:r>
              <a:rPr lang="en-US" sz="2400" dirty="0" smtClean="0"/>
              <a:t>                       </a:t>
            </a:r>
            <a:r>
              <a:rPr lang="en-US" sz="2400" dirty="0" err="1" smtClean="0"/>
              <a:t>HttpServletResponse</a:t>
            </a:r>
            <a:r>
              <a:rPr lang="en-US" sz="2400" dirty="0" smtClean="0"/>
              <a:t> response)</a:t>
            </a:r>
          </a:p>
          <a:p>
            <a:pPr marL="400050" lvl="1">
              <a:buFontTx/>
              <a:buChar char="–"/>
            </a:pPr>
            <a:r>
              <a:rPr lang="en-US" sz="2400" dirty="0" smtClean="0">
                <a:solidFill>
                  <a:schemeClr val="tx1"/>
                </a:solidFill>
              </a:rPr>
              <a:t>handles PUT requests</a:t>
            </a:r>
          </a:p>
          <a:p>
            <a:pPr marL="285750" indent="-285750">
              <a:buFontTx/>
              <a:buChar char="•"/>
            </a:pPr>
            <a:r>
              <a:rPr lang="en-US" sz="2400" dirty="0" smtClean="0"/>
              <a:t>void </a:t>
            </a:r>
            <a:r>
              <a:rPr lang="en-US" sz="2400" dirty="0" err="1" smtClean="0"/>
              <a:t>doDelete</a:t>
            </a:r>
            <a:r>
              <a:rPr lang="en-US" sz="2400" dirty="0" smtClean="0"/>
              <a:t> (</a:t>
            </a:r>
            <a:r>
              <a:rPr lang="en-US" sz="2400" dirty="0" err="1" smtClean="0"/>
              <a:t>HttpServletRequest</a:t>
            </a:r>
            <a:r>
              <a:rPr lang="en-US" sz="2400" dirty="0" smtClean="0"/>
              <a:t> request, </a:t>
            </a:r>
          </a:p>
          <a:p>
            <a:pPr marL="285750" indent="-285750"/>
            <a:r>
              <a:rPr lang="en-US" sz="2400" dirty="0" smtClean="0"/>
              <a:t>                            </a:t>
            </a:r>
            <a:r>
              <a:rPr lang="en-US" sz="2400" dirty="0" err="1" smtClean="0"/>
              <a:t>HttpServletResponse</a:t>
            </a:r>
            <a:r>
              <a:rPr lang="en-US" sz="2400" dirty="0" smtClean="0"/>
              <a:t> response)</a:t>
            </a:r>
          </a:p>
          <a:p>
            <a:pPr marL="400050" lvl="1">
              <a:buFontTx/>
              <a:buChar char="–"/>
            </a:pPr>
            <a:r>
              <a:rPr lang="en-US" sz="2400" i="1" dirty="0" smtClean="0">
                <a:solidFill>
                  <a:schemeClr val="tx1"/>
                </a:solidFill>
              </a:rPr>
              <a:t> </a:t>
            </a:r>
            <a:r>
              <a:rPr lang="en-US" sz="2400" dirty="0" smtClean="0">
                <a:solidFill>
                  <a:schemeClr val="tx1"/>
                </a:solidFill>
              </a:rPr>
              <a:t>handles DELETE requests</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smtClean="0">
                <a:solidFill>
                  <a:schemeClr val="tx1"/>
                </a:solidFill>
              </a:rPr>
              <a:t>GenericServlet</a:t>
            </a:r>
            <a:r>
              <a:rPr lang="en-US" sz="3200" dirty="0" smtClean="0">
                <a:solidFill>
                  <a:schemeClr val="tx1"/>
                </a:solidFill>
              </a:rPr>
              <a:t> </a:t>
            </a:r>
            <a:r>
              <a:rPr lang="en-US" sz="3200" b="1" dirty="0" smtClean="0">
                <a:solidFill>
                  <a:schemeClr val="tx1"/>
                </a:solidFill>
              </a:rPr>
              <a:t>- Methods</a:t>
            </a:r>
            <a:endParaRPr lang="en-US" dirty="0">
              <a:solidFill>
                <a:schemeClr val="tx1"/>
              </a:solidFill>
            </a:endParaRPr>
          </a:p>
        </p:txBody>
      </p:sp>
      <p:sp>
        <p:nvSpPr>
          <p:cNvPr id="3" name="Content Placeholder 2"/>
          <p:cNvSpPr>
            <a:spLocks noGrp="1"/>
          </p:cNvSpPr>
          <p:nvPr>
            <p:ph sz="quarter" idx="1"/>
          </p:nvPr>
        </p:nvSpPr>
        <p:spPr/>
        <p:txBody>
          <a:bodyPr/>
          <a:lstStyle/>
          <a:p>
            <a:pPr>
              <a:lnSpc>
                <a:spcPct val="80000"/>
              </a:lnSpc>
            </a:pPr>
            <a:r>
              <a:rPr lang="en-US" sz="2400" b="1" dirty="0" smtClean="0"/>
              <a:t>void init</a:t>
            </a:r>
            <a:r>
              <a:rPr lang="en-US" sz="2400" dirty="0" smtClean="0"/>
              <a:t>(</a:t>
            </a:r>
            <a:r>
              <a:rPr lang="en-US" sz="2400" dirty="0" err="1" smtClean="0"/>
              <a:t>ServletConfig</a:t>
            </a:r>
            <a:r>
              <a:rPr lang="en-US" sz="2400" dirty="0" smtClean="0"/>
              <a:t> </a:t>
            </a:r>
            <a:r>
              <a:rPr lang="en-US" sz="2400" dirty="0" err="1" smtClean="0"/>
              <a:t>config</a:t>
            </a:r>
            <a:r>
              <a:rPr lang="en-US" sz="2400" dirty="0" smtClean="0"/>
              <a:t>) </a:t>
            </a:r>
          </a:p>
          <a:p>
            <a:pPr lvl="1">
              <a:lnSpc>
                <a:spcPct val="80000"/>
              </a:lnSpc>
            </a:pPr>
            <a:r>
              <a:rPr lang="en-US" sz="2000" dirty="0" smtClean="0">
                <a:solidFill>
                  <a:schemeClr val="tx1"/>
                </a:solidFill>
              </a:rPr>
              <a:t>Initializes the servlet. </a:t>
            </a:r>
          </a:p>
          <a:p>
            <a:pPr>
              <a:lnSpc>
                <a:spcPct val="80000"/>
              </a:lnSpc>
            </a:pPr>
            <a:r>
              <a:rPr lang="en-US" sz="2400" dirty="0" smtClean="0"/>
              <a:t> void </a:t>
            </a:r>
            <a:r>
              <a:rPr lang="en-US" sz="2400" b="1" dirty="0" smtClean="0"/>
              <a:t>service</a:t>
            </a:r>
            <a:r>
              <a:rPr lang="en-US" sz="2400" dirty="0" smtClean="0"/>
              <a:t>(</a:t>
            </a:r>
            <a:r>
              <a:rPr lang="en-US" sz="2400" dirty="0" err="1" smtClean="0"/>
              <a:t>ServletRequest</a:t>
            </a:r>
            <a:r>
              <a:rPr lang="en-US" sz="2400" dirty="0" smtClean="0"/>
              <a:t> </a:t>
            </a:r>
            <a:r>
              <a:rPr lang="en-US" sz="2400" dirty="0" err="1" smtClean="0"/>
              <a:t>req</a:t>
            </a:r>
            <a:r>
              <a:rPr lang="en-US" sz="2400" dirty="0" smtClean="0"/>
              <a:t>, </a:t>
            </a:r>
            <a:r>
              <a:rPr lang="en-US" sz="2400" dirty="0" err="1" smtClean="0"/>
              <a:t>ServletResponse</a:t>
            </a:r>
            <a:r>
              <a:rPr lang="en-US" sz="2400" dirty="0" smtClean="0"/>
              <a:t> res) </a:t>
            </a:r>
          </a:p>
          <a:p>
            <a:pPr lvl="1">
              <a:lnSpc>
                <a:spcPct val="80000"/>
              </a:lnSpc>
            </a:pPr>
            <a:r>
              <a:rPr lang="en-US" sz="2000" dirty="0" smtClean="0">
                <a:solidFill>
                  <a:schemeClr val="tx1"/>
                </a:solidFill>
              </a:rPr>
              <a:t>Carries out a single request from the client. </a:t>
            </a:r>
          </a:p>
          <a:p>
            <a:pPr>
              <a:lnSpc>
                <a:spcPct val="80000"/>
              </a:lnSpc>
            </a:pPr>
            <a:r>
              <a:rPr lang="en-US" sz="2400" b="1" dirty="0" smtClean="0"/>
              <a:t>void destroy</a:t>
            </a:r>
            <a:r>
              <a:rPr lang="en-US" sz="2400" dirty="0" smtClean="0"/>
              <a:t>()</a:t>
            </a:r>
          </a:p>
          <a:p>
            <a:pPr lvl="1">
              <a:lnSpc>
                <a:spcPct val="80000"/>
              </a:lnSpc>
            </a:pPr>
            <a:r>
              <a:rPr lang="en-US" sz="2000" dirty="0" smtClean="0">
                <a:solidFill>
                  <a:schemeClr val="tx1"/>
                </a:solidFill>
              </a:rPr>
              <a:t>Cleans up whatever resources are being held (e.g., memory, file handles, threads) and makes sure that any persistent state is synchronized with the </a:t>
            </a:r>
            <a:r>
              <a:rPr lang="en-US" sz="2000" dirty="0" err="1" smtClean="0">
                <a:solidFill>
                  <a:schemeClr val="tx1"/>
                </a:solidFill>
              </a:rPr>
              <a:t>servlet's</a:t>
            </a:r>
            <a:r>
              <a:rPr lang="en-US" sz="2000" dirty="0" smtClean="0">
                <a:solidFill>
                  <a:schemeClr val="tx1"/>
                </a:solidFill>
              </a:rPr>
              <a:t> current in-memory state. </a:t>
            </a:r>
          </a:p>
          <a:p>
            <a:pPr>
              <a:lnSpc>
                <a:spcPct val="80000"/>
              </a:lnSpc>
            </a:pPr>
            <a:r>
              <a:rPr lang="en-US" sz="2400" dirty="0" err="1" smtClean="0"/>
              <a:t>ServletConfig</a:t>
            </a:r>
            <a:r>
              <a:rPr lang="en-US" sz="2400" b="1" dirty="0" smtClean="0"/>
              <a:t> </a:t>
            </a:r>
            <a:r>
              <a:rPr lang="en-US" sz="2400" b="1" dirty="0" err="1" smtClean="0"/>
              <a:t>getServletConfig</a:t>
            </a:r>
            <a:r>
              <a:rPr lang="en-US" sz="2400" dirty="0" smtClean="0"/>
              <a:t>() </a:t>
            </a:r>
          </a:p>
          <a:p>
            <a:pPr lvl="1">
              <a:lnSpc>
                <a:spcPct val="80000"/>
              </a:lnSpc>
            </a:pPr>
            <a:r>
              <a:rPr lang="en-US" sz="2000" dirty="0" smtClean="0">
                <a:solidFill>
                  <a:schemeClr val="tx1"/>
                </a:solidFill>
              </a:rPr>
              <a:t>Returns a servlet </a:t>
            </a:r>
            <a:r>
              <a:rPr lang="en-US" sz="2000" dirty="0" err="1" smtClean="0">
                <a:solidFill>
                  <a:schemeClr val="tx1"/>
                </a:solidFill>
              </a:rPr>
              <a:t>config</a:t>
            </a:r>
            <a:r>
              <a:rPr lang="en-US" sz="2000" dirty="0" smtClean="0">
                <a:solidFill>
                  <a:schemeClr val="tx1"/>
                </a:solidFill>
              </a:rPr>
              <a:t> object, which contains any initialization parameters and startup configuration for this servlet. </a:t>
            </a:r>
          </a:p>
          <a:p>
            <a:pPr>
              <a:lnSpc>
                <a:spcPct val="80000"/>
              </a:lnSpc>
            </a:pPr>
            <a:r>
              <a:rPr lang="en-US" sz="2400" dirty="0" smtClean="0"/>
              <a:t> String </a:t>
            </a:r>
            <a:r>
              <a:rPr lang="en-US" sz="2400" b="1" dirty="0" err="1" smtClean="0"/>
              <a:t>getServletInfo</a:t>
            </a:r>
            <a:r>
              <a:rPr lang="en-US" sz="2400" dirty="0" smtClean="0"/>
              <a:t>() </a:t>
            </a:r>
          </a:p>
          <a:p>
            <a:pPr lvl="1">
              <a:lnSpc>
                <a:spcPct val="80000"/>
              </a:lnSpc>
            </a:pPr>
            <a:r>
              <a:rPr lang="en-US" sz="2000" dirty="0" smtClean="0">
                <a:solidFill>
                  <a:schemeClr val="tx1"/>
                </a:solidFill>
              </a:rPr>
              <a:t>Returns a string containing information about the servlet, such as its author, version, and copyright. </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sz="quarter" idx="1"/>
          </p:nvPr>
        </p:nvGraphicFramePr>
        <p:xfrm>
          <a:off x="1" y="228599"/>
          <a:ext cx="9143998" cy="7188338"/>
        </p:xfrm>
        <a:graphic>
          <a:graphicData uri="http://schemas.openxmlformats.org/drawingml/2006/table">
            <a:tbl>
              <a:tblPr firstRow="1" bandRow="1">
                <a:tableStyleId>{5C22544A-7EE6-4342-B048-85BDC9FD1C3A}</a:tableStyleId>
              </a:tblPr>
              <a:tblGrid>
                <a:gridCol w="4571999"/>
                <a:gridCol w="4571999"/>
              </a:tblGrid>
              <a:tr h="501441">
                <a:tc>
                  <a:txBody>
                    <a:bodyPr/>
                    <a:lstStyle/>
                    <a:p>
                      <a:r>
                        <a:rPr lang="en-US" dirty="0" err="1" smtClean="0"/>
                        <a:t>doGet</a:t>
                      </a:r>
                      <a:r>
                        <a:rPr lang="en-US" dirty="0" smtClean="0"/>
                        <a:t>()</a:t>
                      </a:r>
                      <a:endParaRPr lang="en-US" dirty="0"/>
                    </a:p>
                  </a:txBody>
                  <a:tcPr/>
                </a:tc>
                <a:tc>
                  <a:txBody>
                    <a:bodyPr/>
                    <a:lstStyle/>
                    <a:p>
                      <a:r>
                        <a:rPr lang="en-US" dirty="0" err="1" smtClean="0"/>
                        <a:t>doPost</a:t>
                      </a:r>
                      <a:r>
                        <a:rPr lang="en-US" dirty="0" smtClean="0"/>
                        <a:t>()</a:t>
                      </a:r>
                      <a:endParaRPr lang="en-US" dirty="0"/>
                    </a:p>
                  </a:txBody>
                  <a:tcPr/>
                </a:tc>
              </a:tr>
              <a:tr h="1246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In </a:t>
                      </a:r>
                      <a:r>
                        <a:rPr kumimoji="0" lang="en-US" sz="1800" kern="1200" baseline="0" dirty="0" err="1" smtClean="0">
                          <a:solidFill>
                            <a:schemeClr val="dk1"/>
                          </a:solidFill>
                          <a:latin typeface="+mn-lt"/>
                          <a:ea typeface="+mn-ea"/>
                          <a:cs typeface="+mn-cs"/>
                        </a:rPr>
                        <a:t>doGet</a:t>
                      </a:r>
                      <a:r>
                        <a:rPr kumimoji="0" lang="en-US" sz="1800" kern="1200" baseline="0" dirty="0" smtClean="0">
                          <a:solidFill>
                            <a:schemeClr val="dk1"/>
                          </a:solidFill>
                          <a:latin typeface="+mn-lt"/>
                          <a:ea typeface="+mn-ea"/>
                          <a:cs typeface="+mn-cs"/>
                        </a:rPr>
                        <a:t>() the parameters are appended to the URL and sent along with header information. 	</a:t>
                      </a:r>
                    </a:p>
                    <a:p>
                      <a:endParaRPr lang="en-US" dirty="0"/>
                    </a:p>
                  </a:txBody>
                  <a:tcPr/>
                </a:tc>
                <a:tc>
                  <a:txBody>
                    <a:bodyPr/>
                    <a:lstStyle/>
                    <a:p>
                      <a:r>
                        <a:rPr kumimoji="0" lang="en-US" sz="1800" kern="1200" baseline="0" dirty="0" smtClean="0">
                          <a:solidFill>
                            <a:schemeClr val="dk1"/>
                          </a:solidFill>
                          <a:latin typeface="+mn-lt"/>
                          <a:ea typeface="+mn-ea"/>
                          <a:cs typeface="+mn-cs"/>
                        </a:rPr>
                        <a:t>In </a:t>
                      </a:r>
                      <a:r>
                        <a:rPr kumimoji="0" lang="en-US" sz="1800" kern="1200" baseline="0" dirty="0" err="1" smtClean="0">
                          <a:solidFill>
                            <a:schemeClr val="dk1"/>
                          </a:solidFill>
                          <a:latin typeface="+mn-lt"/>
                          <a:ea typeface="+mn-ea"/>
                          <a:cs typeface="+mn-cs"/>
                        </a:rPr>
                        <a:t>doPost</a:t>
                      </a:r>
                      <a:r>
                        <a:rPr kumimoji="0" lang="en-US" sz="1800" kern="1200" baseline="0" dirty="0" smtClean="0">
                          <a:solidFill>
                            <a:schemeClr val="dk1"/>
                          </a:solidFill>
                          <a:latin typeface="+mn-lt"/>
                          <a:ea typeface="+mn-ea"/>
                          <a:cs typeface="+mn-cs"/>
                        </a:rPr>
                        <a:t>(), on the other hand will (typically) send the information through a socket back to the </a:t>
                      </a:r>
                      <a:r>
                        <a:rPr kumimoji="0" lang="en-US" sz="1800" kern="1200" baseline="0" dirty="0" err="1" smtClean="0">
                          <a:solidFill>
                            <a:schemeClr val="dk1"/>
                          </a:solidFill>
                          <a:latin typeface="+mn-lt"/>
                          <a:ea typeface="+mn-ea"/>
                          <a:cs typeface="+mn-cs"/>
                        </a:rPr>
                        <a:t>webserver</a:t>
                      </a:r>
                      <a:r>
                        <a:rPr kumimoji="0" lang="en-US" sz="1800" kern="1200" baseline="0" dirty="0" smtClean="0">
                          <a:solidFill>
                            <a:schemeClr val="dk1"/>
                          </a:solidFill>
                          <a:latin typeface="+mn-lt"/>
                          <a:ea typeface="+mn-ea"/>
                          <a:cs typeface="+mn-cs"/>
                        </a:rPr>
                        <a:t> and it won't show up in the URL bar. </a:t>
                      </a:r>
                      <a:endParaRPr lang="en-US" dirty="0"/>
                    </a:p>
                  </a:txBody>
                  <a:tcPr/>
                </a:tc>
              </a:tr>
              <a:tr h="16332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The amount of information you can send back using a GET is restricted as URLs can only be 1024 characters.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You can send much more information to the server this way - and it's not restricted to textual data either. It is possible to send files and even binary data such as serialized Java objects! </a:t>
                      </a:r>
                    </a:p>
                    <a:p>
                      <a:endParaRPr lang="en-US" dirty="0"/>
                    </a:p>
                  </a:txBody>
                  <a:tcPr/>
                </a:tc>
              </a:tr>
              <a:tr h="9599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doGet</a:t>
                      </a:r>
                      <a:r>
                        <a:rPr kumimoji="0" lang="en-US" sz="1800" kern="1200" baseline="0" dirty="0" smtClean="0">
                          <a:solidFill>
                            <a:schemeClr val="dk1"/>
                          </a:solidFill>
                          <a:latin typeface="+mn-lt"/>
                          <a:ea typeface="+mn-ea"/>
                          <a:cs typeface="+mn-cs"/>
                        </a:rPr>
                        <a:t>() is a request for information; it does not (or should not) change anything on the server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doPost</a:t>
                      </a:r>
                      <a:r>
                        <a:rPr kumimoji="0" lang="en-US" sz="1800" kern="1200" baseline="0" dirty="0" smtClean="0">
                          <a:solidFill>
                            <a:schemeClr val="dk1"/>
                          </a:solidFill>
                          <a:latin typeface="+mn-lt"/>
                          <a:ea typeface="+mn-ea"/>
                          <a:cs typeface="+mn-cs"/>
                        </a:rPr>
                        <a:t>() provides information (	</a:t>
                      </a:r>
                    </a:p>
                    <a:p>
                      <a:endParaRPr lang="en-US" dirty="0"/>
                    </a:p>
                  </a:txBody>
                  <a:tcPr/>
                </a:tc>
              </a:tr>
              <a:tr h="5078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Parameters are not encrypted 	</a:t>
                      </a:r>
                    </a:p>
                    <a:p>
                      <a:endParaRPr lang="en-US" dirty="0"/>
                    </a:p>
                  </a:txBody>
                  <a:tcPr/>
                </a:tc>
                <a:tc>
                  <a:txBody>
                    <a:bodyPr/>
                    <a:lstStyle/>
                    <a:p>
                      <a:r>
                        <a:rPr kumimoji="0" lang="en-US" sz="1800" kern="1200" baseline="0" dirty="0" smtClean="0">
                          <a:solidFill>
                            <a:schemeClr val="dk1"/>
                          </a:solidFill>
                          <a:latin typeface="+mn-lt"/>
                          <a:ea typeface="+mn-ea"/>
                          <a:cs typeface="+mn-cs"/>
                        </a:rPr>
                        <a:t>Parameters are encrypted 	</a:t>
                      </a:r>
                      <a:endParaRPr lang="en-US" dirty="0"/>
                    </a:p>
                  </a:txBody>
                  <a:tcPr/>
                </a:tc>
              </a:tr>
              <a:tr h="4773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It allows bookmarks.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It disallows bookmarks. 	</a:t>
                      </a:r>
                    </a:p>
                    <a:p>
                      <a:endParaRPr lang="en-US" dirty="0"/>
                    </a:p>
                  </a:txBody>
                  <a:tcPr/>
                </a:tc>
              </a:tr>
              <a:tr h="13753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doGet</a:t>
                      </a:r>
                      <a:r>
                        <a:rPr kumimoji="0" lang="en-US" sz="1800" kern="1200" baseline="0" dirty="0" smtClean="0">
                          <a:solidFill>
                            <a:schemeClr val="dk1"/>
                          </a:solidFill>
                          <a:latin typeface="+mn-lt"/>
                          <a:ea typeface="+mn-ea"/>
                          <a:cs typeface="+mn-cs"/>
                        </a:rPr>
                        <a:t>() is faster if we set the response content length since the same connection is used. Thus increasing the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err="1" smtClean="0">
                          <a:solidFill>
                            <a:schemeClr val="dk1"/>
                          </a:solidFill>
                          <a:latin typeface="+mn-lt"/>
                          <a:ea typeface="+mn-ea"/>
                          <a:cs typeface="+mn-cs"/>
                        </a:rPr>
                        <a:t>doPost</a:t>
                      </a:r>
                      <a:r>
                        <a:rPr kumimoji="0" lang="en-US" sz="1800" kern="1200" baseline="0" dirty="0" smtClean="0">
                          <a:solidFill>
                            <a:schemeClr val="dk1"/>
                          </a:solidFill>
                          <a:latin typeface="+mn-lt"/>
                          <a:ea typeface="+mn-ea"/>
                          <a:cs typeface="+mn-cs"/>
                        </a:rPr>
                        <a:t> is slower compared to </a:t>
                      </a:r>
                      <a:r>
                        <a:rPr kumimoji="0" lang="en-US" sz="1800" kern="1200" baseline="0" dirty="0" err="1" smtClean="0">
                          <a:solidFill>
                            <a:schemeClr val="dk1"/>
                          </a:solidFill>
                          <a:latin typeface="+mn-lt"/>
                          <a:ea typeface="+mn-ea"/>
                          <a:cs typeface="+mn-cs"/>
                        </a:rPr>
                        <a:t>doGet</a:t>
                      </a:r>
                      <a:r>
                        <a:rPr kumimoji="0" lang="en-US" sz="1800" kern="1200" baseline="0" dirty="0" smtClean="0">
                          <a:solidFill>
                            <a:schemeClr val="dk1"/>
                          </a:solidFill>
                          <a:latin typeface="+mn-lt"/>
                          <a:ea typeface="+mn-ea"/>
                          <a:cs typeface="+mn-cs"/>
                        </a:rPr>
                        <a:t> since </a:t>
                      </a:r>
                      <a:r>
                        <a:rPr kumimoji="0" lang="en-US" sz="1800" kern="1200" baseline="0" dirty="0" err="1" smtClean="0">
                          <a:solidFill>
                            <a:schemeClr val="dk1"/>
                          </a:solidFill>
                          <a:latin typeface="+mn-lt"/>
                          <a:ea typeface="+mn-ea"/>
                          <a:cs typeface="+mn-cs"/>
                        </a:rPr>
                        <a:t>doPost</a:t>
                      </a:r>
                      <a:r>
                        <a:rPr kumimoji="0" lang="en-US" sz="1800" kern="1200" baseline="0" dirty="0" smtClean="0">
                          <a:solidFill>
                            <a:schemeClr val="dk1"/>
                          </a:solidFill>
                          <a:latin typeface="+mn-lt"/>
                          <a:ea typeface="+mn-ea"/>
                          <a:cs typeface="+mn-cs"/>
                        </a:rPr>
                        <a:t> does not write the content length 	</a:t>
                      </a:r>
                    </a:p>
                    <a:p>
                      <a:endParaRPr lang="en-US" dirty="0"/>
                    </a:p>
                  </a:txBody>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Request object</a:t>
            </a:r>
            <a:endParaRPr lang="en-US" dirty="0"/>
          </a:p>
        </p:txBody>
      </p:sp>
      <p:sp>
        <p:nvSpPr>
          <p:cNvPr id="3" name="Content Placeholder 2"/>
          <p:cNvSpPr>
            <a:spLocks noGrp="1"/>
          </p:cNvSpPr>
          <p:nvPr>
            <p:ph sz="quarter" idx="1"/>
          </p:nvPr>
        </p:nvSpPr>
        <p:spPr>
          <a:xfrm>
            <a:off x="301752" y="1527048"/>
            <a:ext cx="8503920" cy="5330952"/>
          </a:xfrm>
        </p:spPr>
        <p:txBody>
          <a:bodyPr/>
          <a:lstStyle/>
          <a:p>
            <a:pPr marL="285750" indent="-285750">
              <a:buFontTx/>
              <a:buChar char="•"/>
            </a:pPr>
            <a:r>
              <a:rPr lang="en-US" sz="2400" dirty="0" smtClean="0"/>
              <a:t>provides client request information to a servlet. </a:t>
            </a:r>
          </a:p>
          <a:p>
            <a:pPr marL="285750" indent="-285750">
              <a:buFontTx/>
              <a:buChar char="•"/>
            </a:pPr>
            <a:r>
              <a:rPr lang="en-US" sz="2400" dirty="0" smtClean="0"/>
              <a:t>the servlet container creates a servlet request object and passes it as an argument to the </a:t>
            </a:r>
            <a:r>
              <a:rPr lang="en-US" sz="2400" dirty="0" err="1" smtClean="0"/>
              <a:t>servlet's</a:t>
            </a:r>
            <a:r>
              <a:rPr lang="en-US" sz="2400" dirty="0" smtClean="0"/>
              <a:t> service method. </a:t>
            </a:r>
          </a:p>
          <a:p>
            <a:pPr marL="285750" indent="-285750">
              <a:buFontTx/>
              <a:buChar char="•"/>
            </a:pPr>
            <a:r>
              <a:rPr lang="en-US" sz="2400" dirty="0" smtClean="0"/>
              <a:t>the </a:t>
            </a:r>
            <a:r>
              <a:rPr lang="en-US" sz="2400" dirty="0" err="1" smtClean="0"/>
              <a:t>ServletRequest</a:t>
            </a:r>
            <a:r>
              <a:rPr lang="en-US" sz="2400" dirty="0" smtClean="0"/>
              <a:t> interface define methods to retrieve data sent as client request:</a:t>
            </a:r>
          </a:p>
          <a:p>
            <a:pPr marL="400050" lvl="1">
              <a:buFontTx/>
              <a:buChar char="–"/>
            </a:pPr>
            <a:r>
              <a:rPr lang="en-US" sz="2000" dirty="0" smtClean="0"/>
              <a:t>parameter name and values</a:t>
            </a:r>
          </a:p>
          <a:p>
            <a:pPr marL="400050" lvl="1">
              <a:buFontTx/>
              <a:buChar char="–"/>
            </a:pPr>
            <a:r>
              <a:rPr lang="en-US" sz="2000" dirty="0" smtClean="0"/>
              <a:t> attributes</a:t>
            </a:r>
          </a:p>
          <a:p>
            <a:pPr marL="400050" lvl="1">
              <a:buFontTx/>
              <a:buChar char="–"/>
            </a:pPr>
            <a:r>
              <a:rPr lang="en-US" sz="2000" dirty="0" smtClean="0"/>
              <a:t> input stream</a:t>
            </a:r>
          </a:p>
          <a:p>
            <a:pPr marL="285750" indent="-285750">
              <a:buFontTx/>
              <a:buChar char="•"/>
            </a:pPr>
            <a:r>
              <a:rPr lang="en-US" sz="2400" dirty="0" err="1" smtClean="0"/>
              <a:t>HTTPServletRequest</a:t>
            </a:r>
            <a:r>
              <a:rPr lang="en-US" sz="2400" dirty="0" smtClean="0"/>
              <a:t> extends the </a:t>
            </a:r>
            <a:r>
              <a:rPr lang="en-US" sz="2400" dirty="0" err="1" smtClean="0"/>
              <a:t>ServletRequest</a:t>
            </a:r>
            <a:r>
              <a:rPr lang="en-US" sz="2400" dirty="0" smtClean="0"/>
              <a:t> interface to provide request information for HTTP servlets</a:t>
            </a:r>
            <a:r>
              <a:rPr lang="en-US" sz="2800" dirty="0" smtClean="0"/>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534400" cy="758952"/>
          </a:xfrm>
        </p:spPr>
        <p:txBody>
          <a:bodyPr>
            <a:normAutofit fontScale="90000"/>
          </a:bodyPr>
          <a:lstStyle/>
          <a:p>
            <a:r>
              <a:rPr lang="en-US" b="1" dirty="0" smtClean="0"/>
              <a:t>Basic Example</a:t>
            </a:r>
            <a:br>
              <a:rPr lang="en-US" b="1" dirty="0" smtClean="0"/>
            </a:b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The </a:t>
            </a:r>
            <a:r>
              <a:rPr lang="en-US" b="1" dirty="0" smtClean="0"/>
              <a:t>User</a:t>
            </a:r>
            <a:r>
              <a:rPr lang="en-US" dirty="0" smtClean="0"/>
              <a:t> opens his web browser (the </a:t>
            </a:r>
            <a:r>
              <a:rPr lang="en-US" b="1" dirty="0" smtClean="0"/>
              <a:t>Client</a:t>
            </a:r>
            <a:r>
              <a:rPr lang="en-US" dirty="0" smtClean="0"/>
              <a:t>).</a:t>
            </a:r>
          </a:p>
          <a:p>
            <a:r>
              <a:rPr lang="en-US" dirty="0" smtClean="0"/>
              <a:t>The </a:t>
            </a:r>
            <a:r>
              <a:rPr lang="en-US" b="1" dirty="0" smtClean="0"/>
              <a:t>User</a:t>
            </a:r>
            <a:r>
              <a:rPr lang="en-US" dirty="0" smtClean="0"/>
              <a:t> browses to </a:t>
            </a:r>
            <a:r>
              <a:rPr lang="en-US" dirty="0" smtClean="0">
                <a:hlinkClick r:id="rId2"/>
              </a:rPr>
              <a:t>http://google.com</a:t>
            </a:r>
            <a:r>
              <a:rPr lang="en-US" dirty="0" smtClean="0"/>
              <a:t>.</a:t>
            </a:r>
          </a:p>
          <a:p>
            <a:r>
              <a:rPr lang="en-US" dirty="0" smtClean="0"/>
              <a:t>The </a:t>
            </a:r>
            <a:r>
              <a:rPr lang="en-US" b="1" dirty="0" smtClean="0"/>
              <a:t>Client</a:t>
            </a:r>
            <a:r>
              <a:rPr lang="en-US" dirty="0" smtClean="0"/>
              <a:t> (on the behalf of the </a:t>
            </a:r>
            <a:r>
              <a:rPr lang="en-US" b="1" dirty="0" smtClean="0"/>
              <a:t>User</a:t>
            </a:r>
            <a:r>
              <a:rPr lang="en-US" dirty="0" smtClean="0"/>
              <a:t>), sends a request to </a:t>
            </a:r>
            <a:r>
              <a:rPr lang="en-US" dirty="0" smtClean="0">
                <a:hlinkClick r:id="rId2"/>
              </a:rPr>
              <a:t>http://google.com</a:t>
            </a:r>
            <a:r>
              <a:rPr lang="en-US" dirty="0" smtClean="0"/>
              <a:t> (the </a:t>
            </a:r>
            <a:r>
              <a:rPr lang="en-US" b="1" dirty="0" smtClean="0"/>
              <a:t>Server</a:t>
            </a:r>
            <a:r>
              <a:rPr lang="en-US" dirty="0" smtClean="0"/>
              <a:t>), for their home page.</a:t>
            </a:r>
          </a:p>
          <a:p>
            <a:r>
              <a:rPr lang="en-US" dirty="0" smtClean="0"/>
              <a:t>The </a:t>
            </a:r>
            <a:r>
              <a:rPr lang="en-US" b="1" dirty="0" smtClean="0"/>
              <a:t>Server</a:t>
            </a:r>
            <a:r>
              <a:rPr lang="en-US" dirty="0" smtClean="0"/>
              <a:t> then acknowledges the request, and replies the client with some meta-data (called </a:t>
            </a:r>
            <a:r>
              <a:rPr lang="en-US" i="1" dirty="0" smtClean="0"/>
              <a:t>headers</a:t>
            </a:r>
            <a:r>
              <a:rPr lang="en-US" dirty="0" smtClean="0"/>
              <a:t>), followed by the page's source.</a:t>
            </a:r>
          </a:p>
          <a:p>
            <a:r>
              <a:rPr lang="en-US" dirty="0" smtClean="0"/>
              <a:t>The </a:t>
            </a:r>
            <a:r>
              <a:rPr lang="en-US" b="1" dirty="0" smtClean="0"/>
              <a:t>Client</a:t>
            </a:r>
            <a:r>
              <a:rPr lang="en-US" dirty="0" smtClean="0"/>
              <a:t> submits that data to the </a:t>
            </a:r>
            <a:r>
              <a:rPr lang="en-US" b="1" dirty="0" smtClean="0"/>
              <a:t>Server</a:t>
            </a:r>
            <a:r>
              <a:rPr lang="en-US" dirty="0" smtClean="0"/>
              <a:t>.</a:t>
            </a:r>
          </a:p>
          <a:p>
            <a:r>
              <a:rPr lang="en-US" dirty="0" smtClean="0"/>
              <a:t>The </a:t>
            </a:r>
            <a:r>
              <a:rPr lang="en-US" b="1" dirty="0" smtClean="0"/>
              <a:t>Server</a:t>
            </a:r>
            <a:r>
              <a:rPr lang="en-US" dirty="0" smtClean="0"/>
              <a:t> processes that data, and replies with a page matching the search results.</a:t>
            </a:r>
          </a:p>
          <a:p>
            <a:r>
              <a:rPr lang="en-US" dirty="0" smtClean="0"/>
              <a:t>The </a:t>
            </a:r>
            <a:r>
              <a:rPr lang="en-US" b="1" dirty="0" smtClean="0"/>
              <a:t>Client</a:t>
            </a:r>
            <a:r>
              <a:rPr lang="en-US" dirty="0" smtClean="0"/>
              <a:t>, once again, renders that page for the </a:t>
            </a:r>
            <a:r>
              <a:rPr lang="en-US" b="1" dirty="0" smtClean="0"/>
              <a:t>User</a:t>
            </a:r>
            <a:r>
              <a:rPr lang="en-US" dirty="0" smtClean="0"/>
              <a:t> to view.</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smtClean="0">
                <a:solidFill>
                  <a:schemeClr val="tx1"/>
                </a:solidFill>
              </a:rPr>
              <a:t>HttpServletRequest</a:t>
            </a:r>
            <a:r>
              <a:rPr lang="en-US" sz="3200" dirty="0" smtClean="0">
                <a:solidFill>
                  <a:schemeClr val="tx1"/>
                </a:solidFill>
              </a:rPr>
              <a:t> </a:t>
            </a:r>
            <a:r>
              <a:rPr lang="en-US" sz="3200" b="1" dirty="0" smtClean="0">
                <a:solidFill>
                  <a:schemeClr val="tx1"/>
                </a:solidFill>
              </a:rPr>
              <a:t>- Methods</a:t>
            </a:r>
            <a:endParaRPr lang="en-US" dirty="0">
              <a:solidFill>
                <a:schemeClr val="tx1"/>
              </a:solidFill>
            </a:endParaRPr>
          </a:p>
        </p:txBody>
      </p:sp>
      <p:sp>
        <p:nvSpPr>
          <p:cNvPr id="3" name="Content Placeholder 2"/>
          <p:cNvSpPr>
            <a:spLocks noGrp="1"/>
          </p:cNvSpPr>
          <p:nvPr>
            <p:ph sz="quarter" idx="1"/>
          </p:nvPr>
        </p:nvSpPr>
        <p:spPr/>
        <p:txBody>
          <a:bodyPr>
            <a:normAutofit fontScale="77500" lnSpcReduction="20000"/>
          </a:bodyPr>
          <a:lstStyle/>
          <a:p>
            <a:pPr fontAlgn="base">
              <a:buNone/>
            </a:pPr>
            <a:r>
              <a:rPr lang="en-US" b="1" dirty="0" smtClean="0"/>
              <a:t>	</a:t>
            </a:r>
            <a:r>
              <a:rPr lang="en-US" b="1" dirty="0" err="1" smtClean="0"/>
              <a:t>getParameterNames</a:t>
            </a:r>
            <a:r>
              <a:rPr lang="en-US" dirty="0" smtClean="0"/>
              <a:t>() </a:t>
            </a:r>
          </a:p>
          <a:p>
            <a:pPr fontAlgn="base"/>
            <a:r>
              <a:rPr lang="en-US" dirty="0" smtClean="0"/>
              <a:t>an Enumeration of String objects, each String containing the name of a request parameter; or an empty Enumeration if the request has no parameters </a:t>
            </a:r>
          </a:p>
          <a:p>
            <a:pPr fontAlgn="base">
              <a:buNone/>
            </a:pPr>
            <a:r>
              <a:rPr lang="en-US" dirty="0" smtClean="0"/>
              <a:t>	</a:t>
            </a:r>
          </a:p>
          <a:p>
            <a:pPr fontAlgn="base">
              <a:buNone/>
            </a:pPr>
            <a:r>
              <a:rPr lang="en-US" dirty="0" smtClean="0"/>
              <a:t>	</a:t>
            </a:r>
            <a:r>
              <a:rPr lang="en-US" b="1" dirty="0" err="1" smtClean="0"/>
              <a:t>getParameterValues</a:t>
            </a:r>
            <a:r>
              <a:rPr lang="en-US" b="1" dirty="0" smtClean="0"/>
              <a:t> </a:t>
            </a:r>
            <a:r>
              <a:rPr lang="en-US" dirty="0" smtClean="0"/>
              <a:t>(</a:t>
            </a:r>
            <a:r>
              <a:rPr lang="en-US" dirty="0" err="1" smtClean="0"/>
              <a:t>java.lang.String</a:t>
            </a:r>
            <a:r>
              <a:rPr lang="en-US" dirty="0" smtClean="0"/>
              <a:t> name) </a:t>
            </a:r>
          </a:p>
          <a:p>
            <a:pPr fontAlgn="base"/>
            <a:r>
              <a:rPr lang="en-US" dirty="0" smtClean="0"/>
              <a:t>Returns an array of String objects containing all of the values the given request parameter has, or null if the parameter does not exist. </a:t>
            </a:r>
          </a:p>
          <a:p>
            <a:pPr fontAlgn="base"/>
            <a:endParaRPr lang="en-US" dirty="0" smtClean="0"/>
          </a:p>
          <a:p>
            <a:pPr fontAlgn="base">
              <a:buNone/>
            </a:pPr>
            <a:endParaRPr lang="en-US" dirty="0" smtClean="0"/>
          </a:p>
          <a:p>
            <a:pPr fontAlgn="base">
              <a:buNone/>
            </a:pPr>
            <a:r>
              <a:rPr lang="en-US" b="1" dirty="0" smtClean="0"/>
              <a:t>	</a:t>
            </a:r>
            <a:r>
              <a:rPr lang="en-US" b="1" dirty="0" err="1" smtClean="0"/>
              <a:t>getParameter</a:t>
            </a:r>
            <a:r>
              <a:rPr lang="en-US" b="1" dirty="0" smtClean="0"/>
              <a:t> </a:t>
            </a:r>
            <a:r>
              <a:rPr lang="en-US" dirty="0" smtClean="0"/>
              <a:t>(</a:t>
            </a:r>
            <a:r>
              <a:rPr lang="en-US" dirty="0" err="1" smtClean="0"/>
              <a:t>java.lang.String</a:t>
            </a:r>
            <a:r>
              <a:rPr lang="en-US" dirty="0" smtClean="0"/>
              <a:t> name) </a:t>
            </a:r>
          </a:p>
          <a:p>
            <a:pPr fontAlgn="base"/>
            <a:r>
              <a:rPr lang="en-US" dirty="0" smtClean="0"/>
              <a:t>Returns the value of a request parameter as a String, or null if the parameter does not exist.</a:t>
            </a:r>
          </a:p>
          <a:p>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301752" y="1143000"/>
            <a:ext cx="8503920" cy="5410200"/>
          </a:xfrm>
        </p:spPr>
        <p:txBody>
          <a:bodyPr>
            <a:normAutofit fontScale="85000" lnSpcReduction="20000"/>
          </a:bodyPr>
          <a:lstStyle/>
          <a:p>
            <a:pPr fontAlgn="base">
              <a:buNone/>
            </a:pPr>
            <a:r>
              <a:rPr lang="en-US" b="1" dirty="0" smtClean="0"/>
              <a:t>	</a:t>
            </a:r>
            <a:r>
              <a:rPr lang="en-US" b="1" dirty="0" err="1" smtClean="0"/>
              <a:t>getCookies</a:t>
            </a:r>
            <a:r>
              <a:rPr lang="en-US" dirty="0" smtClean="0"/>
              <a:t>()</a:t>
            </a:r>
          </a:p>
          <a:p>
            <a:pPr fontAlgn="base"/>
            <a:r>
              <a:rPr lang="en-US" dirty="0" smtClean="0"/>
              <a:t>Returns an array containing all of the Cookie objects the client sent with this request. </a:t>
            </a:r>
          </a:p>
          <a:p>
            <a:pPr fontAlgn="base">
              <a:buNone/>
            </a:pPr>
            <a:r>
              <a:rPr lang="en-US" b="1" dirty="0" smtClean="0"/>
              <a:t>	</a:t>
            </a:r>
          </a:p>
          <a:p>
            <a:pPr fontAlgn="base">
              <a:buNone/>
            </a:pPr>
            <a:r>
              <a:rPr lang="en-US" b="1" dirty="0" smtClean="0"/>
              <a:t>	</a:t>
            </a:r>
            <a:r>
              <a:rPr lang="en-US" b="1" dirty="0" err="1" smtClean="0"/>
              <a:t>getMethod</a:t>
            </a:r>
            <a:r>
              <a:rPr lang="en-US" dirty="0" smtClean="0"/>
              <a:t>() </a:t>
            </a:r>
          </a:p>
          <a:p>
            <a:pPr fontAlgn="base"/>
            <a:r>
              <a:rPr lang="en-US" dirty="0" smtClean="0"/>
              <a:t>Returns the name of the HTTP method with which\</a:t>
            </a:r>
            <a:r>
              <a:rPr lang="en-US" dirty="0" err="1" smtClean="0"/>
              <a:t>thi</a:t>
            </a:r>
            <a:r>
              <a:rPr lang="en-US" dirty="0" smtClean="0"/>
              <a:t> request was made, for example, GET, POST, or PUT. </a:t>
            </a:r>
          </a:p>
          <a:p>
            <a:pPr fontAlgn="base">
              <a:buNone/>
            </a:pPr>
            <a:r>
              <a:rPr lang="en-US" b="1" dirty="0" smtClean="0"/>
              <a:t>	</a:t>
            </a:r>
          </a:p>
          <a:p>
            <a:pPr fontAlgn="base">
              <a:buNone/>
            </a:pPr>
            <a:r>
              <a:rPr lang="en-US" b="1" dirty="0" smtClean="0"/>
              <a:t>	</a:t>
            </a:r>
            <a:r>
              <a:rPr lang="en-US" b="1" dirty="0" err="1" smtClean="0"/>
              <a:t>getQueryString</a:t>
            </a:r>
            <a:r>
              <a:rPr lang="en-US" dirty="0" smtClean="0"/>
              <a:t>() </a:t>
            </a:r>
          </a:p>
          <a:p>
            <a:pPr fontAlgn="base"/>
            <a:r>
              <a:rPr lang="en-US" dirty="0" smtClean="0"/>
              <a:t>Returns the query string that is contained in the request URL after the path. </a:t>
            </a:r>
          </a:p>
          <a:p>
            <a:pPr fontAlgn="base">
              <a:buNone/>
            </a:pPr>
            <a:endParaRPr lang="en-US" b="1" dirty="0" smtClean="0"/>
          </a:p>
          <a:p>
            <a:pPr fontAlgn="base">
              <a:buNone/>
            </a:pPr>
            <a:r>
              <a:rPr lang="en-US" b="1" dirty="0" smtClean="0"/>
              <a:t>	</a:t>
            </a:r>
            <a:r>
              <a:rPr lang="en-US" b="1" dirty="0" err="1" smtClean="0"/>
              <a:t>getSession</a:t>
            </a:r>
            <a:r>
              <a:rPr lang="en-US" dirty="0" smtClean="0"/>
              <a:t>() </a:t>
            </a:r>
          </a:p>
          <a:p>
            <a:pPr fontAlgn="base"/>
            <a:r>
              <a:rPr lang="en-US" dirty="0" smtClean="0"/>
              <a:t>Returns the current session associated with this request, or if the request does not have a session, creates one. </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execute servlet</a:t>
            </a:r>
            <a:endParaRPr lang="en-US" dirty="0"/>
          </a:p>
        </p:txBody>
      </p:sp>
      <p:sp>
        <p:nvSpPr>
          <p:cNvPr id="3" name="Content Placeholder 2"/>
          <p:cNvSpPr>
            <a:spLocks noGrp="1"/>
          </p:cNvSpPr>
          <p:nvPr>
            <p:ph sz="quarter" idx="1"/>
          </p:nvPr>
        </p:nvSpPr>
        <p:spPr/>
        <p:txBody>
          <a:bodyPr/>
          <a:lstStyle/>
          <a:p>
            <a:r>
              <a:rPr lang="en-US" dirty="0" smtClean="0"/>
              <a:t>Create a directory structure under Tomcat/Glassfish for your application.</a:t>
            </a:r>
          </a:p>
          <a:p>
            <a:r>
              <a:rPr lang="en-US" dirty="0" smtClean="0"/>
              <a:t>Write the servlet source code. </a:t>
            </a:r>
          </a:p>
          <a:p>
            <a:r>
              <a:rPr lang="en-US" dirty="0" smtClean="0"/>
              <a:t>Compile your source code.</a:t>
            </a:r>
          </a:p>
          <a:p>
            <a:r>
              <a:rPr lang="en-US" dirty="0" smtClean="0"/>
              <a:t>deploy the servlet</a:t>
            </a:r>
          </a:p>
          <a:p>
            <a:r>
              <a:rPr lang="en-US" dirty="0" smtClean="0"/>
              <a:t>Run Tomcat</a:t>
            </a:r>
          </a:p>
          <a:p>
            <a:r>
              <a:rPr lang="en-US" dirty="0" smtClean="0"/>
              <a:t>Call your servlet from a web browser</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tx1"/>
                </a:solidFill>
              </a:rPr>
              <a:t>Servlet Response Object</a:t>
            </a:r>
            <a:endParaRPr lang="en-US" dirty="0">
              <a:solidFill>
                <a:schemeClr val="tx1"/>
              </a:solidFill>
            </a:endParaRPr>
          </a:p>
        </p:txBody>
      </p:sp>
      <p:sp>
        <p:nvSpPr>
          <p:cNvPr id="3" name="Content Placeholder 2"/>
          <p:cNvSpPr>
            <a:spLocks noGrp="1"/>
          </p:cNvSpPr>
          <p:nvPr>
            <p:ph sz="quarter" idx="1"/>
          </p:nvPr>
        </p:nvSpPr>
        <p:spPr/>
        <p:txBody>
          <a:bodyPr/>
          <a:lstStyle/>
          <a:p>
            <a:pPr marL="285750" indent="-285750">
              <a:buFontTx/>
              <a:buChar char="•"/>
            </a:pPr>
            <a:r>
              <a:rPr lang="en-US" sz="2800" dirty="0" smtClean="0"/>
              <a:t>Defines an object to assist a servlet in sending a response to the client. </a:t>
            </a:r>
          </a:p>
          <a:p>
            <a:pPr marL="285750" indent="-285750">
              <a:buFontTx/>
              <a:buChar char="•"/>
            </a:pPr>
            <a:r>
              <a:rPr lang="en-US" sz="2800" dirty="0" smtClean="0"/>
              <a:t>The servlet container creates a </a:t>
            </a:r>
            <a:r>
              <a:rPr lang="en-US" sz="2800" dirty="0" err="1" smtClean="0"/>
              <a:t>ServletResponse</a:t>
            </a:r>
            <a:r>
              <a:rPr lang="en-US" sz="2800" dirty="0" smtClean="0"/>
              <a:t> object and passes it as an argument to the </a:t>
            </a:r>
            <a:r>
              <a:rPr lang="en-US" sz="2800" dirty="0" err="1" smtClean="0"/>
              <a:t>servlet's</a:t>
            </a:r>
            <a:r>
              <a:rPr lang="en-US" sz="2800" dirty="0" smtClean="0"/>
              <a:t> service method</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err="1" smtClean="0">
                <a:solidFill>
                  <a:schemeClr val="tx1"/>
                </a:solidFill>
              </a:rPr>
              <a:t>HttpServletResponse</a:t>
            </a:r>
            <a:r>
              <a:rPr lang="en-US" sz="3200" dirty="0" smtClean="0">
                <a:solidFill>
                  <a:schemeClr val="tx1"/>
                </a:solidFill>
              </a:rPr>
              <a:t> </a:t>
            </a:r>
            <a:r>
              <a:rPr lang="en-US" sz="3200" b="1" dirty="0" smtClean="0">
                <a:solidFill>
                  <a:schemeClr val="tx1"/>
                </a:solidFill>
              </a:rPr>
              <a:t>- Methods</a:t>
            </a:r>
            <a:endParaRPr lang="en-US" dirty="0">
              <a:solidFill>
                <a:schemeClr val="tx1"/>
              </a:solidFill>
            </a:endParaRPr>
          </a:p>
        </p:txBody>
      </p:sp>
      <p:sp>
        <p:nvSpPr>
          <p:cNvPr id="3" name="Content Placeholder 2"/>
          <p:cNvSpPr>
            <a:spLocks noGrp="1"/>
          </p:cNvSpPr>
          <p:nvPr>
            <p:ph sz="quarter" idx="1"/>
          </p:nvPr>
        </p:nvSpPr>
        <p:spPr/>
        <p:txBody>
          <a:bodyPr>
            <a:normAutofit fontScale="92500" lnSpcReduction="20000"/>
          </a:bodyPr>
          <a:lstStyle/>
          <a:p>
            <a:pPr fontAlgn="base">
              <a:buNone/>
            </a:pPr>
            <a:r>
              <a:rPr lang="en-US" b="1" dirty="0" smtClean="0"/>
              <a:t>	</a:t>
            </a:r>
            <a:r>
              <a:rPr lang="en-US" b="1" dirty="0" err="1" smtClean="0"/>
              <a:t>getWriter</a:t>
            </a:r>
            <a:r>
              <a:rPr lang="en-US" dirty="0" smtClean="0"/>
              <a:t>()</a:t>
            </a:r>
          </a:p>
          <a:p>
            <a:pPr fontAlgn="base"/>
            <a:r>
              <a:rPr lang="en-US" dirty="0" smtClean="0"/>
              <a:t>Returns a </a:t>
            </a:r>
            <a:r>
              <a:rPr lang="en-US" dirty="0" err="1" smtClean="0"/>
              <a:t>PrintWriter</a:t>
            </a:r>
            <a:r>
              <a:rPr lang="en-US" dirty="0" smtClean="0"/>
              <a:t> object that can send</a:t>
            </a:r>
          </a:p>
          <a:p>
            <a:pPr fontAlgn="base"/>
            <a:r>
              <a:rPr lang="en-US" dirty="0" smtClean="0"/>
              <a:t>character text to the client </a:t>
            </a:r>
          </a:p>
          <a:p>
            <a:pPr fontAlgn="base">
              <a:buNone/>
            </a:pPr>
            <a:r>
              <a:rPr lang="en-US" b="1" dirty="0" smtClean="0"/>
              <a:t>	</a:t>
            </a:r>
          </a:p>
          <a:p>
            <a:pPr fontAlgn="base">
              <a:buNone/>
            </a:pPr>
            <a:r>
              <a:rPr lang="en-US" b="1" dirty="0" smtClean="0"/>
              <a:t>	</a:t>
            </a:r>
            <a:r>
              <a:rPr lang="en-US" b="1" dirty="0" err="1" smtClean="0"/>
              <a:t>setContentType</a:t>
            </a:r>
            <a:r>
              <a:rPr lang="en-US" b="1" dirty="0" smtClean="0"/>
              <a:t> </a:t>
            </a:r>
            <a:r>
              <a:rPr lang="en-US" dirty="0" smtClean="0"/>
              <a:t>(</a:t>
            </a:r>
            <a:r>
              <a:rPr lang="en-US" dirty="0" err="1" smtClean="0"/>
              <a:t>java.lang.String</a:t>
            </a:r>
            <a:r>
              <a:rPr lang="en-US" dirty="0" smtClean="0"/>
              <a:t> type) </a:t>
            </a:r>
          </a:p>
          <a:p>
            <a:pPr fontAlgn="base"/>
            <a:r>
              <a:rPr lang="en-US" dirty="0" smtClean="0"/>
              <a:t>Sets the content type of the response being sent to the client. The content type may include the type of character encoding used, for example, text/html; </a:t>
            </a:r>
            <a:r>
              <a:rPr lang="en-US" dirty="0" err="1" smtClean="0"/>
              <a:t>charset</a:t>
            </a:r>
            <a:r>
              <a:rPr lang="en-US" dirty="0" smtClean="0"/>
              <a:t>=ISO-8859-4 </a:t>
            </a:r>
          </a:p>
          <a:p>
            <a:pPr fontAlgn="base"/>
            <a:endParaRPr lang="en-US" b="1" dirty="0" smtClean="0"/>
          </a:p>
          <a:p>
            <a:pPr fontAlgn="base">
              <a:buNone/>
            </a:pPr>
            <a:r>
              <a:rPr lang="en-US" b="1" dirty="0" smtClean="0"/>
              <a:t>	</a:t>
            </a:r>
            <a:r>
              <a:rPr lang="en-US" b="1" dirty="0" err="1" smtClean="0"/>
              <a:t>getBufferSize</a:t>
            </a:r>
            <a:r>
              <a:rPr lang="en-US" dirty="0" smtClean="0"/>
              <a:t>() </a:t>
            </a:r>
          </a:p>
          <a:p>
            <a:pPr fontAlgn="base"/>
            <a:r>
              <a:rPr lang="en-US" dirty="0" smtClean="0"/>
              <a:t>Returns the actual buffer size used for the response </a:t>
            </a:r>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Apache</a:t>
            </a:r>
            <a:endParaRPr lang="en-US" dirty="0"/>
          </a:p>
        </p:txBody>
      </p:sp>
      <p:pic>
        <p:nvPicPr>
          <p:cNvPr id="4" name="Content Placeholder 3" descr="apache1.PNG"/>
          <p:cNvPicPr>
            <a:picLocks noGrp="1" noChangeAspect="1"/>
          </p:cNvPicPr>
          <p:nvPr>
            <p:ph idx="1"/>
          </p:nvPr>
        </p:nvPicPr>
        <p:blipFill>
          <a:blip r:embed="rId2"/>
          <a:stretch>
            <a:fillRect/>
          </a:stretch>
        </p:blipFill>
        <p:spPr>
          <a:xfrm>
            <a:off x="914400" y="2057400"/>
            <a:ext cx="2038635" cy="3991532"/>
          </a:xfrm>
        </p:spPr>
      </p:pic>
      <p:sp>
        <p:nvSpPr>
          <p:cNvPr id="5" name="TextBox 4"/>
          <p:cNvSpPr txBox="1"/>
          <p:nvPr/>
        </p:nvSpPr>
        <p:spPr>
          <a:xfrm>
            <a:off x="3276600" y="2057400"/>
            <a:ext cx="5029200" cy="830997"/>
          </a:xfrm>
          <a:prstGeom prst="rect">
            <a:avLst/>
          </a:prstGeom>
          <a:noFill/>
        </p:spPr>
        <p:txBody>
          <a:bodyPr wrap="square" rtlCol="0">
            <a:spAutoFit/>
          </a:bodyPr>
          <a:lstStyle/>
          <a:p>
            <a:pPr>
              <a:buFont typeface="Wingdings" pitchFamily="2" charset="2"/>
              <a:buChar char="q"/>
            </a:pPr>
            <a:r>
              <a:rPr lang="en-US" sz="2400" dirty="0" smtClean="0">
                <a:solidFill>
                  <a:schemeClr val="accent1">
                    <a:lumMod val="50000"/>
                  </a:schemeClr>
                </a:solidFill>
              </a:rPr>
              <a:t> Install </a:t>
            </a:r>
            <a:r>
              <a:rPr lang="en-US" sz="2400" dirty="0" err="1" smtClean="0">
                <a:solidFill>
                  <a:schemeClr val="accent1">
                    <a:lumMod val="50000"/>
                  </a:schemeClr>
                </a:solidFill>
              </a:rPr>
              <a:t>Netbeans</a:t>
            </a:r>
            <a:r>
              <a:rPr lang="en-US" sz="2400" dirty="0" smtClean="0">
                <a:solidFill>
                  <a:schemeClr val="accent1">
                    <a:lumMod val="50000"/>
                  </a:schemeClr>
                </a:solidFill>
              </a:rPr>
              <a:t> </a:t>
            </a:r>
          </a:p>
          <a:p>
            <a:pPr>
              <a:buFont typeface="Wingdings" pitchFamily="2" charset="2"/>
              <a:buChar char="q"/>
            </a:pPr>
            <a:r>
              <a:rPr lang="en-US" sz="2400" dirty="0" smtClean="0">
                <a:solidFill>
                  <a:schemeClr val="accent1">
                    <a:lumMod val="50000"/>
                  </a:schemeClr>
                </a:solidFill>
              </a:rPr>
              <a:t> Select Install Apache checkbox.</a:t>
            </a:r>
          </a:p>
        </p:txBody>
      </p:sp>
      <p:sp>
        <p:nvSpPr>
          <p:cNvPr id="6" name="TextBox 5"/>
          <p:cNvSpPr txBox="1"/>
          <p:nvPr/>
        </p:nvSpPr>
        <p:spPr>
          <a:xfrm>
            <a:off x="3352800" y="4038600"/>
            <a:ext cx="4572000" cy="1323439"/>
          </a:xfrm>
          <a:prstGeom prst="rect">
            <a:avLst/>
          </a:prstGeom>
          <a:noFill/>
        </p:spPr>
        <p:txBody>
          <a:bodyPr wrap="square" rtlCol="0">
            <a:spAutoFit/>
          </a:bodyPr>
          <a:lstStyle/>
          <a:p>
            <a:r>
              <a:rPr lang="en-US" sz="2000" b="1" dirty="0" smtClean="0">
                <a:solidFill>
                  <a:schemeClr val="accent3">
                    <a:lumMod val="50000"/>
                  </a:schemeClr>
                </a:solidFill>
              </a:rPr>
              <a:t>“After Installation in c drive you will find folder for apache”</a:t>
            </a:r>
          </a:p>
          <a:p>
            <a:endParaRPr lang="en-US" sz="2000" b="1" dirty="0" smtClean="0">
              <a:solidFill>
                <a:schemeClr val="accent3">
                  <a:lumMod val="50000"/>
                </a:schemeClr>
              </a:solidFill>
            </a:endParaRPr>
          </a:p>
          <a:p>
            <a:pPr>
              <a:buFont typeface="Arial" pitchFamily="34" charset="0"/>
              <a:buChar char="•"/>
            </a:pPr>
            <a:r>
              <a:rPr lang="en-US" sz="2000" b="1" dirty="0" smtClean="0">
                <a:solidFill>
                  <a:schemeClr val="accent3">
                    <a:lumMod val="50000"/>
                  </a:schemeClr>
                </a:solidFill>
              </a:rPr>
              <a:t>    </a:t>
            </a:r>
            <a:r>
              <a:rPr lang="en-US" sz="2000" b="1" dirty="0" err="1" smtClean="0">
                <a:solidFill>
                  <a:schemeClr val="accent3">
                    <a:lumMod val="50000"/>
                  </a:schemeClr>
                </a:solidFill>
              </a:rPr>
              <a:t>Goto</a:t>
            </a:r>
            <a:r>
              <a:rPr lang="en-US" sz="2000" b="1" dirty="0" smtClean="0">
                <a:solidFill>
                  <a:schemeClr val="accent3">
                    <a:lumMod val="50000"/>
                  </a:schemeClr>
                </a:solidFill>
              </a:rPr>
              <a:t> Tools-&gt; Server</a:t>
            </a:r>
            <a:endParaRPr lang="en-US" sz="2000" b="1" dirty="0">
              <a:solidFill>
                <a:schemeClr val="accent3">
                  <a:lumMod val="50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Apache</a:t>
            </a:r>
            <a:endParaRPr lang="en-US" dirty="0"/>
          </a:p>
        </p:txBody>
      </p:sp>
      <p:pic>
        <p:nvPicPr>
          <p:cNvPr id="4" name="Content Placeholder 3" descr="apache2.PNG"/>
          <p:cNvPicPr>
            <a:picLocks noGrp="1" noChangeAspect="1"/>
          </p:cNvPicPr>
          <p:nvPr>
            <p:ph idx="1"/>
          </p:nvPr>
        </p:nvPicPr>
        <p:blipFill>
          <a:blip r:embed="rId2"/>
          <a:stretch>
            <a:fillRect/>
          </a:stretch>
        </p:blipFill>
        <p:spPr>
          <a:xfrm>
            <a:off x="533400" y="1905000"/>
            <a:ext cx="7268590" cy="2333951"/>
          </a:xfrm>
        </p:spPr>
      </p:pic>
      <p:sp>
        <p:nvSpPr>
          <p:cNvPr id="5" name="TextBox 4"/>
          <p:cNvSpPr txBox="1"/>
          <p:nvPr/>
        </p:nvSpPr>
        <p:spPr>
          <a:xfrm>
            <a:off x="609600" y="4876801"/>
            <a:ext cx="6172200" cy="800219"/>
          </a:xfrm>
          <a:prstGeom prst="rect">
            <a:avLst/>
          </a:prstGeom>
          <a:noFill/>
        </p:spPr>
        <p:txBody>
          <a:bodyPr wrap="square" rtlCol="0">
            <a:spAutoFit/>
          </a:bodyPr>
          <a:lstStyle/>
          <a:p>
            <a:r>
              <a:rPr lang="en-US" sz="2800" b="1" dirty="0" smtClean="0">
                <a:solidFill>
                  <a:schemeClr val="accent6">
                    <a:lumMod val="50000"/>
                  </a:schemeClr>
                </a:solidFill>
              </a:rPr>
              <a:t>Click On ADD Server</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Install Apache</a:t>
            </a:r>
            <a:endParaRPr lang="en-US" dirty="0"/>
          </a:p>
        </p:txBody>
      </p:sp>
      <p:pic>
        <p:nvPicPr>
          <p:cNvPr id="7" name="Content Placeholder 6" descr="apache3.PNG"/>
          <p:cNvPicPr>
            <a:picLocks noGrp="1" noChangeAspect="1"/>
          </p:cNvPicPr>
          <p:nvPr>
            <p:ph sz="half" idx="1"/>
          </p:nvPr>
        </p:nvPicPr>
        <p:blipFill>
          <a:blip r:embed="rId2"/>
          <a:stretch>
            <a:fillRect/>
          </a:stretch>
        </p:blipFill>
        <p:spPr>
          <a:xfrm>
            <a:off x="381000" y="1752600"/>
            <a:ext cx="4038600" cy="4648200"/>
          </a:xfrm>
        </p:spPr>
      </p:pic>
      <p:pic>
        <p:nvPicPr>
          <p:cNvPr id="8" name="Content Placeholder 7" descr="apache4.PNG"/>
          <p:cNvPicPr>
            <a:picLocks noGrp="1" noChangeAspect="1"/>
          </p:cNvPicPr>
          <p:nvPr>
            <p:ph sz="half" idx="2"/>
          </p:nvPr>
        </p:nvPicPr>
        <p:blipFill>
          <a:blip r:embed="rId3"/>
          <a:stretch>
            <a:fillRect/>
          </a:stretch>
        </p:blipFill>
        <p:spPr>
          <a:xfrm>
            <a:off x="4572000" y="1752600"/>
            <a:ext cx="4572000" cy="457200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apache5.PNG"/>
          <p:cNvPicPr>
            <a:picLocks noGrp="1" noChangeAspect="1"/>
          </p:cNvPicPr>
          <p:nvPr>
            <p:ph sz="half" idx="1"/>
          </p:nvPr>
        </p:nvPicPr>
        <p:blipFill>
          <a:blip r:embed="rId2"/>
          <a:stretch>
            <a:fillRect/>
          </a:stretch>
        </p:blipFill>
        <p:spPr>
          <a:xfrm>
            <a:off x="381000" y="304800"/>
            <a:ext cx="8382000" cy="6400800"/>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normAutofit/>
          </a:bodyPr>
          <a:lstStyle/>
          <a:p>
            <a:r>
              <a:rPr lang="en-US" sz="3200" dirty="0" smtClean="0"/>
              <a:t>Start Tomcat Server</a:t>
            </a:r>
            <a:endParaRPr lang="en-US" sz="3200" dirty="0"/>
          </a:p>
        </p:txBody>
      </p:sp>
      <p:pic>
        <p:nvPicPr>
          <p:cNvPr id="5" name="Content Placeholder 4" descr="apache6.PNG"/>
          <p:cNvPicPr>
            <a:picLocks noGrp="1" noChangeAspect="1"/>
          </p:cNvPicPr>
          <p:nvPr>
            <p:ph sz="half" idx="1"/>
          </p:nvPr>
        </p:nvPicPr>
        <p:blipFill>
          <a:blip r:embed="rId2"/>
          <a:stretch>
            <a:fillRect/>
          </a:stretch>
        </p:blipFill>
        <p:spPr>
          <a:xfrm>
            <a:off x="457200" y="838200"/>
            <a:ext cx="7848600" cy="4267200"/>
          </a:xfrm>
        </p:spPr>
      </p:pic>
      <p:pic>
        <p:nvPicPr>
          <p:cNvPr id="6" name="Content Placeholder 4" descr="apache7.PNG"/>
          <p:cNvPicPr>
            <a:picLocks noGrp="1" noChangeAspect="1"/>
          </p:cNvPicPr>
          <p:nvPr>
            <p:ph sz="half" idx="1"/>
          </p:nvPr>
        </p:nvPicPr>
        <p:blipFill>
          <a:blip r:embed="rId3"/>
          <a:stretch>
            <a:fillRect/>
          </a:stretch>
        </p:blipFill>
        <p:spPr>
          <a:xfrm>
            <a:off x="1143000" y="5257800"/>
            <a:ext cx="6096000" cy="1408787"/>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8534400" cy="758952"/>
          </a:xfrm>
        </p:spPr>
        <p:txBody>
          <a:bodyPr>
            <a:normAutofit fontScale="90000"/>
          </a:bodyPr>
          <a:lstStyle/>
          <a:p>
            <a:r>
              <a:rPr lang="en-US" b="1" dirty="0" smtClean="0"/>
              <a:t>Server-side Programming</a:t>
            </a:r>
            <a:br>
              <a:rPr lang="en-US" b="1" dirty="0" smtClean="0"/>
            </a:b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Server-side programming, is the general name for the kinds of programs which are run on the </a:t>
            </a:r>
            <a:r>
              <a:rPr lang="en-US" b="1" dirty="0" smtClean="0"/>
              <a:t>Server</a:t>
            </a:r>
            <a:r>
              <a:rPr lang="en-US" dirty="0" smtClean="0"/>
              <a:t>. Server side programming is about generating dynamic content.</a:t>
            </a:r>
          </a:p>
          <a:p>
            <a:r>
              <a:rPr lang="en-US" dirty="0" smtClean="0"/>
              <a:t>Back-end</a:t>
            </a:r>
          </a:p>
          <a:p>
            <a:r>
              <a:rPr lang="en-US" b="1" dirty="0" smtClean="0"/>
              <a:t>Uses</a:t>
            </a:r>
          </a:p>
          <a:p>
            <a:pPr lvl="1"/>
            <a:r>
              <a:rPr lang="en-US" dirty="0" smtClean="0"/>
              <a:t>Process user input.</a:t>
            </a:r>
          </a:p>
          <a:p>
            <a:pPr lvl="1"/>
            <a:r>
              <a:rPr lang="en-US" dirty="0" smtClean="0"/>
              <a:t>Display pages.</a:t>
            </a:r>
          </a:p>
          <a:p>
            <a:pPr lvl="1"/>
            <a:r>
              <a:rPr lang="en-US" dirty="0" smtClean="0"/>
              <a:t>Structure web applications.</a:t>
            </a:r>
          </a:p>
          <a:p>
            <a:pPr lvl="1"/>
            <a:r>
              <a:rPr lang="en-US" dirty="0" smtClean="0"/>
              <a:t>Interact with permanent storage (SQL, files).</a:t>
            </a:r>
          </a:p>
          <a:p>
            <a:r>
              <a:rPr lang="en-US" b="1" dirty="0" smtClean="0"/>
              <a:t>Example Languages</a:t>
            </a:r>
          </a:p>
          <a:p>
            <a:pPr lvl="1"/>
            <a:r>
              <a:rPr lang="en-US" dirty="0" smtClean="0"/>
              <a:t>PHP</a:t>
            </a:r>
          </a:p>
          <a:p>
            <a:pPr lvl="1"/>
            <a:r>
              <a:rPr lang="en-US" dirty="0" err="1" smtClean="0"/>
              <a:t>ASP.Net</a:t>
            </a:r>
            <a:r>
              <a:rPr lang="en-US" dirty="0" smtClean="0"/>
              <a:t> in C#, C++, or Visual Basic.</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half" idx="2"/>
          </p:nvPr>
        </p:nvSpPr>
        <p:spPr/>
        <p:txBody>
          <a:bodyPr/>
          <a:lstStyle/>
          <a:p>
            <a:endParaRPr lang="en-US"/>
          </a:p>
        </p:txBody>
      </p:sp>
      <p:pic>
        <p:nvPicPr>
          <p:cNvPr id="1026" name="Picture 2"/>
          <p:cNvPicPr>
            <a:picLocks noGrp="1" noChangeAspect="1" noChangeArrowheads="1"/>
          </p:cNvPicPr>
          <p:nvPr>
            <p:ph sz="half" idx="1"/>
          </p:nvPr>
        </p:nvPicPr>
        <p:blipFill>
          <a:blip r:embed="rId2"/>
          <a:srcRect/>
          <a:stretch>
            <a:fillRect/>
          </a:stretch>
        </p:blipFill>
        <p:spPr bwMode="auto">
          <a:xfrm>
            <a:off x="0" y="1219200"/>
            <a:ext cx="9144000" cy="5638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0" y="-1"/>
            <a:ext cx="9144000" cy="11313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sz="quarter" idx="1"/>
          </p:nvPr>
        </p:nvPicPr>
        <p:blipFill>
          <a:blip r:embed="rId2"/>
          <a:srcRect/>
          <a:stretch>
            <a:fillRect/>
          </a:stretch>
        </p:blipFill>
        <p:spPr bwMode="auto">
          <a:xfrm>
            <a:off x="228600" y="1295400"/>
            <a:ext cx="8915400" cy="53340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0" y="0"/>
            <a:ext cx="8839200" cy="12192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sz="quarter" idx="1"/>
          </p:nvPr>
        </p:nvPicPr>
        <p:blipFill>
          <a:blip r:embed="rId2"/>
          <a:srcRect/>
          <a:stretch>
            <a:fillRect/>
          </a:stretch>
        </p:blipFill>
        <p:spPr bwMode="auto">
          <a:xfrm>
            <a:off x="228600" y="1066800"/>
            <a:ext cx="8458199" cy="54102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990600" y="228601"/>
            <a:ext cx="7315200" cy="7394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Grp="1" noChangeAspect="1" noChangeArrowheads="1"/>
          </p:cNvPicPr>
          <p:nvPr>
            <p:ph sz="quarter" idx="1"/>
          </p:nvPr>
        </p:nvPicPr>
        <p:blipFill>
          <a:blip r:embed="rId2"/>
          <a:srcRect/>
          <a:stretch>
            <a:fillRect/>
          </a:stretch>
        </p:blipFill>
        <p:spPr bwMode="auto">
          <a:xfrm>
            <a:off x="0" y="1295401"/>
            <a:ext cx="9143999" cy="55626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371600" y="304800"/>
            <a:ext cx="63246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sz="quarter" idx="1"/>
          </p:nvPr>
        </p:nvPicPr>
        <p:blipFill>
          <a:blip r:embed="rId2"/>
          <a:srcRect/>
          <a:stretch>
            <a:fillRect/>
          </a:stretch>
        </p:blipFill>
        <p:spPr bwMode="auto">
          <a:xfrm>
            <a:off x="304800" y="1066800"/>
            <a:ext cx="85344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sz="quarter" idx="1"/>
          </p:nvPr>
        </p:nvPicPr>
        <p:blipFill>
          <a:blip r:embed="rId2"/>
          <a:srcRect/>
          <a:stretch>
            <a:fillRect/>
          </a:stretch>
        </p:blipFill>
        <p:spPr bwMode="auto">
          <a:xfrm>
            <a:off x="0" y="1219200"/>
            <a:ext cx="8839200" cy="5638799"/>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381000" y="381000"/>
            <a:ext cx="8229600" cy="68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170" name="Picture 2"/>
          <p:cNvPicPr>
            <a:picLocks noGrp="1" noChangeAspect="1" noChangeArrowheads="1"/>
          </p:cNvPicPr>
          <p:nvPr>
            <p:ph sz="quarter" idx="1"/>
          </p:nvPr>
        </p:nvPicPr>
        <p:blipFill>
          <a:blip r:embed="rId2"/>
          <a:srcRect/>
          <a:stretch>
            <a:fillRect/>
          </a:stretch>
        </p:blipFill>
        <p:spPr bwMode="auto">
          <a:xfrm>
            <a:off x="0" y="1295400"/>
            <a:ext cx="9144000" cy="5333999"/>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85800" y="381000"/>
            <a:ext cx="7315200"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sz="quarter" idx="1"/>
          </p:nvPr>
        </p:nvPicPr>
        <p:blipFill>
          <a:blip r:embed="rId3"/>
          <a:srcRect/>
          <a:stretch>
            <a:fillRect/>
          </a:stretch>
        </p:blipFill>
        <p:spPr bwMode="auto">
          <a:xfrm>
            <a:off x="228600" y="838200"/>
            <a:ext cx="8610600" cy="5638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sz="quarter" idx="1"/>
          </p:nvPr>
        </p:nvPicPr>
        <p:blipFill>
          <a:blip r:embed="rId2"/>
          <a:srcRect/>
          <a:stretch>
            <a:fillRect/>
          </a:stretch>
        </p:blipFill>
        <p:spPr bwMode="auto">
          <a:xfrm>
            <a:off x="457200" y="914400"/>
            <a:ext cx="7467599" cy="594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42" name="Picture 2"/>
          <p:cNvPicPr>
            <a:picLocks noGrp="1" noChangeAspect="1" noChangeArrowheads="1"/>
          </p:cNvPicPr>
          <p:nvPr>
            <p:ph sz="quarter" idx="1"/>
          </p:nvPr>
        </p:nvPicPr>
        <p:blipFill>
          <a:blip r:embed="rId2"/>
          <a:srcRect/>
          <a:stretch>
            <a:fillRect/>
          </a:stretch>
        </p:blipFill>
        <p:spPr bwMode="auto">
          <a:xfrm>
            <a:off x="0" y="1447800"/>
            <a:ext cx="8915400" cy="49530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914400" y="381000"/>
            <a:ext cx="6629400"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8534400" cy="758952"/>
          </a:xfrm>
        </p:spPr>
        <p:txBody>
          <a:bodyPr>
            <a:normAutofit fontScale="90000"/>
          </a:bodyPr>
          <a:lstStyle/>
          <a:p>
            <a:r>
              <a:rPr lang="en-US" b="1" dirty="0" smtClean="0"/>
              <a:t>Client-side Programming</a:t>
            </a:r>
            <a:br>
              <a:rPr lang="en-US" b="1" dirty="0" smtClean="0"/>
            </a:b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Client-side programming is the name for all of the programs which are run on the </a:t>
            </a:r>
            <a:r>
              <a:rPr lang="en-US" b="1" dirty="0" smtClean="0"/>
              <a:t>Client</a:t>
            </a:r>
            <a:r>
              <a:rPr lang="en-US" dirty="0" smtClean="0"/>
              <a:t>.</a:t>
            </a:r>
          </a:p>
          <a:p>
            <a:r>
              <a:rPr lang="en-US" dirty="0" smtClean="0"/>
              <a:t>Front-end</a:t>
            </a:r>
          </a:p>
          <a:p>
            <a:r>
              <a:rPr lang="en-US" b="1" dirty="0" smtClean="0"/>
              <a:t>Uses</a:t>
            </a:r>
          </a:p>
          <a:p>
            <a:pPr lvl="1"/>
            <a:r>
              <a:rPr lang="en-US" dirty="0" smtClean="0"/>
              <a:t>Make interactive web pages.</a:t>
            </a:r>
          </a:p>
          <a:p>
            <a:pPr lvl="1"/>
            <a:r>
              <a:rPr lang="en-US" dirty="0" smtClean="0"/>
              <a:t>Interact with temporary storage, and local storage (Cookies, local Storage).</a:t>
            </a:r>
          </a:p>
          <a:p>
            <a:pPr lvl="1"/>
            <a:r>
              <a:rPr lang="en-US" dirty="0" smtClean="0"/>
              <a:t>Send requests to the server, and retrieve data from it.</a:t>
            </a:r>
          </a:p>
          <a:p>
            <a:pPr lvl="1"/>
            <a:r>
              <a:rPr lang="en-US" dirty="0" smtClean="0"/>
              <a:t>Provide a remote service for client-side applications, such as software registration, content delivery, or remote multi-player gaming.</a:t>
            </a:r>
          </a:p>
          <a:p>
            <a:r>
              <a:rPr lang="en-US" b="1" dirty="0" smtClean="0"/>
              <a:t>Example languages</a:t>
            </a:r>
          </a:p>
          <a:p>
            <a:pPr lvl="1"/>
            <a:r>
              <a:rPr lang="en-US" dirty="0" smtClean="0"/>
              <a:t>JavaScript (primarily)</a:t>
            </a:r>
          </a:p>
          <a:p>
            <a:pPr lvl="1"/>
            <a:r>
              <a:rPr lang="en-US" dirty="0" smtClean="0"/>
              <a:t>HTML*</a:t>
            </a:r>
          </a:p>
          <a:p>
            <a:pPr lvl="1"/>
            <a:r>
              <a:rPr lang="en-US" dirty="0" smtClean="0"/>
              <a:t>CSS*</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1266" name="Picture 2"/>
          <p:cNvPicPr>
            <a:picLocks noGrp="1" noChangeAspect="1" noChangeArrowheads="1"/>
          </p:cNvPicPr>
          <p:nvPr>
            <p:ph sz="quarter" idx="1"/>
          </p:nvPr>
        </p:nvPicPr>
        <p:blipFill>
          <a:blip r:embed="rId2"/>
          <a:srcRect/>
          <a:stretch>
            <a:fillRect/>
          </a:stretch>
        </p:blipFill>
        <p:spPr bwMode="auto">
          <a:xfrm>
            <a:off x="228600" y="1143000"/>
            <a:ext cx="8686800" cy="5410199"/>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1255940" y="228600"/>
            <a:ext cx="6440260" cy="761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sz="quarter" idx="1"/>
          </p:nvPr>
        </p:nvPicPr>
        <p:blipFill>
          <a:blip r:embed="rId2"/>
          <a:srcRect/>
          <a:stretch>
            <a:fillRect/>
          </a:stretch>
        </p:blipFill>
        <p:spPr bwMode="auto">
          <a:xfrm>
            <a:off x="304800" y="990600"/>
            <a:ext cx="8534399" cy="5867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a:xfrm>
            <a:off x="301752" y="1527048"/>
            <a:ext cx="8503920" cy="4873752"/>
          </a:xfrm>
        </p:spPr>
        <p:txBody>
          <a:bodyPr/>
          <a:lstStyle/>
          <a:p>
            <a:endParaRPr lang="en-US" dirty="0"/>
          </a:p>
        </p:txBody>
      </p:sp>
      <p:pic>
        <p:nvPicPr>
          <p:cNvPr id="13314" name="Picture 2"/>
          <p:cNvPicPr>
            <a:picLocks noChangeAspect="1" noChangeArrowheads="1"/>
          </p:cNvPicPr>
          <p:nvPr/>
        </p:nvPicPr>
        <p:blipFill>
          <a:blip r:embed="rId2"/>
          <a:srcRect/>
          <a:stretch>
            <a:fillRect/>
          </a:stretch>
        </p:blipFill>
        <p:spPr bwMode="auto">
          <a:xfrm>
            <a:off x="457200" y="1371600"/>
            <a:ext cx="7848600" cy="47244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1447800" y="1"/>
            <a:ext cx="6172200" cy="9686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304800" y="1447801"/>
            <a:ext cx="8382000" cy="4953000"/>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2438400" y="457200"/>
            <a:ext cx="4800600" cy="444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5362" name="Picture 2"/>
          <p:cNvPicPr>
            <a:picLocks noGrp="1" noChangeAspect="1" noChangeArrowheads="1"/>
          </p:cNvPicPr>
          <p:nvPr>
            <p:ph sz="quarter" idx="1"/>
          </p:nvPr>
        </p:nvPicPr>
        <p:blipFill>
          <a:blip r:embed="rId2"/>
          <a:srcRect/>
          <a:stretch>
            <a:fillRect/>
          </a:stretch>
        </p:blipFill>
        <p:spPr bwMode="auto">
          <a:xfrm>
            <a:off x="381000" y="1219200"/>
            <a:ext cx="8763000" cy="56388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1219200" y="304800"/>
            <a:ext cx="7315200" cy="53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16386" name="Picture 2"/>
          <p:cNvPicPr>
            <a:picLocks noGrp="1" noChangeAspect="1" noChangeArrowheads="1"/>
          </p:cNvPicPr>
          <p:nvPr>
            <p:ph sz="quarter" idx="1"/>
          </p:nvPr>
        </p:nvPicPr>
        <p:blipFill>
          <a:blip r:embed="rId2"/>
          <a:srcRect/>
          <a:stretch>
            <a:fillRect/>
          </a:stretch>
        </p:blipFill>
        <p:spPr bwMode="auto">
          <a:xfrm>
            <a:off x="0" y="1447800"/>
            <a:ext cx="89154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sz="quarter" idx="1"/>
          </p:nvPr>
        </p:nvPicPr>
        <p:blipFill>
          <a:blip r:embed="rId2"/>
          <a:srcRect/>
          <a:stretch>
            <a:fillRect/>
          </a:stretch>
        </p:blipFill>
        <p:spPr bwMode="auto">
          <a:xfrm>
            <a:off x="0" y="1371601"/>
            <a:ext cx="89154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tx1"/>
                </a:solidFill>
              </a:rPr>
              <a:t>Running service() on a single thread</a:t>
            </a:r>
            <a:endParaRPr lang="en-US" dirty="0">
              <a:solidFill>
                <a:schemeClr val="tx1"/>
              </a:solidFill>
            </a:endParaRPr>
          </a:p>
        </p:txBody>
      </p:sp>
      <p:sp>
        <p:nvSpPr>
          <p:cNvPr id="3" name="Content Placeholder 2"/>
          <p:cNvSpPr>
            <a:spLocks noGrp="1"/>
          </p:cNvSpPr>
          <p:nvPr>
            <p:ph sz="quarter" idx="1"/>
          </p:nvPr>
        </p:nvSpPr>
        <p:spPr/>
        <p:txBody>
          <a:bodyPr/>
          <a:lstStyle/>
          <a:p>
            <a:r>
              <a:rPr lang="en-US" sz="2800" dirty="0" smtClean="0"/>
              <a:t>By default, servlets written by specializing the </a:t>
            </a:r>
            <a:r>
              <a:rPr lang="en-US" sz="2800" dirty="0" err="1" smtClean="0"/>
              <a:t>HttpServlet</a:t>
            </a:r>
            <a:r>
              <a:rPr lang="en-US" sz="2800" dirty="0" smtClean="0"/>
              <a:t> class can have multiple threads concurrently running its service() method.</a:t>
            </a:r>
          </a:p>
          <a:p>
            <a:r>
              <a:rPr lang="en-US" sz="2800" dirty="0" smtClean="0"/>
              <a:t>If you would like to have only a single thread running a service method at a time, then your servlet should also implement the </a:t>
            </a:r>
            <a:r>
              <a:rPr lang="en-US" sz="2800" dirty="0" err="1" smtClean="0"/>
              <a:t>SingleThreadModel</a:t>
            </a:r>
            <a:r>
              <a:rPr lang="en-US" sz="2800" dirty="0" smtClean="0"/>
              <a:t> interface.</a:t>
            </a:r>
          </a:p>
          <a:p>
            <a:pPr lvl="1"/>
            <a:r>
              <a:rPr lang="en-US" sz="2400" dirty="0" smtClean="0"/>
              <a:t>This does not involve writing any extra methods, merely declaring that the servlet implements the interface.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normAutofit lnSpcReduction="10000"/>
          </a:bodyPr>
          <a:lstStyle/>
          <a:p>
            <a:pPr>
              <a:lnSpc>
                <a:spcPct val="90000"/>
              </a:lnSpc>
              <a:buNone/>
            </a:pPr>
            <a:r>
              <a:rPr lang="en-US" sz="2800" dirty="0" smtClean="0">
                <a:latin typeface="Courier New" pitchFamily="49" charset="0"/>
              </a:rPr>
              <a:t>public class </a:t>
            </a:r>
            <a:r>
              <a:rPr lang="en-US" sz="2800" dirty="0" err="1" smtClean="0">
                <a:latin typeface="Courier New" pitchFamily="49" charset="0"/>
              </a:rPr>
              <a:t>SurveyServlet</a:t>
            </a:r>
            <a:r>
              <a:rPr lang="en-US" sz="2800" dirty="0" smtClean="0">
                <a:latin typeface="Courier New" pitchFamily="49" charset="0"/>
              </a:rPr>
              <a:t> extends </a:t>
            </a:r>
            <a:r>
              <a:rPr lang="en-US" sz="2800" dirty="0" err="1" smtClean="0">
                <a:latin typeface="Courier New" pitchFamily="49" charset="0"/>
              </a:rPr>
              <a:t>HttpServlet</a:t>
            </a:r>
            <a:r>
              <a:rPr lang="en-US" sz="2800" dirty="0" smtClean="0">
                <a:latin typeface="Courier New" pitchFamily="49" charset="0"/>
              </a:rPr>
              <a:t> implements </a:t>
            </a:r>
            <a:r>
              <a:rPr lang="en-US" sz="2800" dirty="0" err="1" smtClean="0">
                <a:latin typeface="Courier New" pitchFamily="49" charset="0"/>
              </a:rPr>
              <a:t>SingleThreadModel</a:t>
            </a:r>
            <a:r>
              <a:rPr lang="en-US" sz="2800" dirty="0" smtClean="0">
                <a:latin typeface="Courier New" pitchFamily="49" charset="0"/>
              </a:rPr>
              <a:t> </a:t>
            </a:r>
          </a:p>
          <a:p>
            <a:pPr>
              <a:lnSpc>
                <a:spcPct val="90000"/>
              </a:lnSpc>
              <a:buNone/>
            </a:pPr>
            <a:r>
              <a:rPr lang="en-US" sz="2800" dirty="0" smtClean="0">
                <a:latin typeface="Courier New" pitchFamily="49" charset="0"/>
              </a:rPr>
              <a:t>{ </a:t>
            </a:r>
          </a:p>
          <a:p>
            <a:pPr>
              <a:lnSpc>
                <a:spcPct val="90000"/>
              </a:lnSpc>
              <a:buNone/>
            </a:pPr>
            <a:r>
              <a:rPr lang="en-US" sz="2800" dirty="0" smtClean="0">
                <a:latin typeface="Courier New" pitchFamily="49" charset="0"/>
              </a:rPr>
              <a:t>/* typical servlet code, with no threading concerns </a:t>
            </a:r>
          </a:p>
          <a:p>
            <a:pPr>
              <a:lnSpc>
                <a:spcPct val="90000"/>
              </a:lnSpc>
              <a:buNone/>
            </a:pPr>
            <a:r>
              <a:rPr lang="en-US" sz="2800" dirty="0" smtClean="0">
                <a:latin typeface="Courier New" pitchFamily="49" charset="0"/>
              </a:rPr>
              <a:t> * in the service method. No extra code for the </a:t>
            </a:r>
          </a:p>
          <a:p>
            <a:pPr>
              <a:lnSpc>
                <a:spcPct val="90000"/>
              </a:lnSpc>
              <a:buNone/>
            </a:pPr>
            <a:r>
              <a:rPr lang="en-US" sz="2800" dirty="0" smtClean="0">
                <a:latin typeface="Courier New" pitchFamily="49" charset="0"/>
              </a:rPr>
              <a:t> * </a:t>
            </a:r>
            <a:r>
              <a:rPr lang="en-US" sz="2800" dirty="0" err="1" smtClean="0">
                <a:latin typeface="Courier New" pitchFamily="49" charset="0"/>
              </a:rPr>
              <a:t>SingleThreadModel</a:t>
            </a:r>
            <a:r>
              <a:rPr lang="en-US" sz="2800" dirty="0" smtClean="0">
                <a:latin typeface="Courier New" pitchFamily="49" charset="0"/>
              </a:rPr>
              <a:t> interface. */</a:t>
            </a:r>
          </a:p>
          <a:p>
            <a:pPr>
              <a:lnSpc>
                <a:spcPct val="90000"/>
              </a:lnSpc>
              <a:buNone/>
            </a:pPr>
            <a:r>
              <a:rPr lang="en-US" sz="2800" dirty="0" smtClean="0">
                <a:latin typeface="Courier New" pitchFamily="49" charset="0"/>
              </a:rPr>
              <a:t> ... </a:t>
            </a:r>
          </a:p>
          <a:p>
            <a:pPr>
              <a:lnSpc>
                <a:spcPct val="90000"/>
              </a:lnSpc>
              <a:buNone/>
            </a:pPr>
            <a:r>
              <a:rPr lang="en-US" sz="2800" dirty="0" smtClean="0">
                <a:latin typeface="Courier New" pitchFamily="49" charset="0"/>
              </a:rPr>
              <a:t>} </a:t>
            </a:r>
          </a:p>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Using get method</a:t>
            </a:r>
            <a:endParaRPr lang="en-US"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228600" y="1219200"/>
            <a:ext cx="8763000" cy="5486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301752" y="228600"/>
            <a:ext cx="8503920" cy="5870448"/>
          </a:xfrm>
        </p:spPr>
        <p:txBody>
          <a:bodyPr>
            <a:normAutofit lnSpcReduction="10000"/>
          </a:bodyPr>
          <a:lstStyle/>
          <a:p>
            <a:pPr>
              <a:buNone/>
            </a:pPr>
            <a:r>
              <a:rPr lang="en-US" dirty="0" smtClean="0"/>
              <a:t> </a:t>
            </a:r>
          </a:p>
          <a:p>
            <a:endParaRPr lang="en-US" dirty="0" smtClean="0"/>
          </a:p>
          <a:p>
            <a:r>
              <a:rPr lang="en-US" dirty="0" smtClean="0"/>
              <a:t>A servlet is a Java programming language class that dynamically loaded on web server, is used to extend the capabilities of servers that host applications accessed by means of a request- response programming model. </a:t>
            </a:r>
          </a:p>
          <a:p>
            <a:r>
              <a:rPr lang="en-US" dirty="0" err="1" smtClean="0"/>
              <a:t>Sevlets</a:t>
            </a:r>
            <a:r>
              <a:rPr lang="en-US" dirty="0" smtClean="0"/>
              <a:t> are objects that generate dynamic content after processing request that originate from web browser.</a:t>
            </a:r>
          </a:p>
          <a:p>
            <a:r>
              <a:rPr lang="en-US" dirty="0" smtClean="0"/>
              <a:t>They are java components that are used to generate dynamic web applications.</a:t>
            </a:r>
          </a:p>
          <a:p>
            <a:r>
              <a:rPr lang="en-US" dirty="0" smtClean="0"/>
              <a:t>They can run on any java platform and are </a:t>
            </a:r>
            <a:r>
              <a:rPr lang="en-US" dirty="0" err="1" smtClean="0"/>
              <a:t>ususally</a:t>
            </a:r>
            <a:r>
              <a:rPr lang="en-US" dirty="0" smtClean="0"/>
              <a:t> designed to process HTTP requests, Ex:  GET ,POST</a:t>
            </a:r>
          </a:p>
          <a:p>
            <a:pPr>
              <a:buNone/>
            </a:pP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a:srcRect/>
          <a:stretch>
            <a:fillRect/>
          </a:stretch>
        </p:blipFill>
        <p:spPr bwMode="auto">
          <a:xfrm>
            <a:off x="381000" y="1219200"/>
            <a:ext cx="8504238"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a:srcRect/>
          <a:stretch>
            <a:fillRect/>
          </a:stretch>
        </p:blipFill>
        <p:spPr bwMode="auto">
          <a:xfrm>
            <a:off x="753268" y="1752600"/>
            <a:ext cx="7933531" cy="4267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1066800" y="1447801"/>
            <a:ext cx="7162800" cy="3200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using post method</a:t>
            </a:r>
            <a:endParaRPr lang="en-US" dirty="0"/>
          </a:p>
        </p:txBody>
      </p:sp>
      <p:pic>
        <p:nvPicPr>
          <p:cNvPr id="5122" name="Picture 2"/>
          <p:cNvPicPr>
            <a:picLocks noGrp="1" noChangeAspect="1" noChangeArrowheads="1"/>
          </p:cNvPicPr>
          <p:nvPr>
            <p:ph sz="quarter" idx="1"/>
          </p:nvPr>
        </p:nvPicPr>
        <p:blipFill>
          <a:blip r:embed="rId2"/>
          <a:srcRect/>
          <a:stretch>
            <a:fillRect/>
          </a:stretch>
        </p:blipFill>
        <p:spPr bwMode="auto">
          <a:xfrm>
            <a:off x="301625" y="1143000"/>
            <a:ext cx="8504238"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sz="quarter" idx="1"/>
          </p:nvPr>
        </p:nvPicPr>
        <p:blipFill>
          <a:blip r:embed="rId2"/>
          <a:srcRect/>
          <a:stretch>
            <a:fillRect/>
          </a:stretch>
        </p:blipFill>
        <p:spPr bwMode="auto">
          <a:xfrm>
            <a:off x="1371600" y="1676400"/>
            <a:ext cx="69342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Example</a:t>
            </a:r>
            <a:endParaRPr lang="en-US" dirty="0"/>
          </a:p>
        </p:txBody>
      </p:sp>
      <p:pic>
        <p:nvPicPr>
          <p:cNvPr id="7170" name="Picture 2"/>
          <p:cNvPicPr>
            <a:picLocks noGrp="1" noChangeAspect="1" noChangeArrowheads="1"/>
          </p:cNvPicPr>
          <p:nvPr>
            <p:ph sz="quarter" idx="1"/>
          </p:nvPr>
        </p:nvPicPr>
        <p:blipFill>
          <a:blip r:embed="rId2"/>
          <a:srcRect/>
          <a:stretch>
            <a:fillRect/>
          </a:stretch>
        </p:blipFill>
        <p:spPr bwMode="auto">
          <a:xfrm>
            <a:off x="152400" y="1527174"/>
            <a:ext cx="8610600" cy="51784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228600" y="1404938"/>
            <a:ext cx="8382000" cy="49196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28600" y="1447800"/>
            <a:ext cx="84582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838200" y="381000"/>
            <a:ext cx="5967413" cy="1981201"/>
          </a:xfrm>
          <a:prstGeom prst="rect">
            <a:avLst/>
          </a:prstGeom>
          <a:noFill/>
          <a:ln w="9525">
            <a:noFill/>
            <a:miter lim="800000"/>
            <a:headEnd/>
            <a:tailEnd/>
          </a:ln>
          <a:effectLst/>
        </p:spPr>
      </p:pic>
      <p:pic>
        <p:nvPicPr>
          <p:cNvPr id="10243" name="Picture 3"/>
          <p:cNvPicPr>
            <a:picLocks noGrp="1" noChangeAspect="1" noChangeArrowheads="1"/>
          </p:cNvPicPr>
          <p:nvPr>
            <p:ph sz="quarter" idx="1"/>
          </p:nvPr>
        </p:nvPicPr>
        <p:blipFill>
          <a:blip r:embed="rId3"/>
          <a:srcRect/>
          <a:stretch>
            <a:fillRect/>
          </a:stretch>
        </p:blipFill>
        <p:spPr bwMode="auto">
          <a:xfrm>
            <a:off x="685800" y="3048000"/>
            <a:ext cx="81534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Servletconfig Vs. </a:t>
            </a:r>
            <a:r>
              <a:rPr lang="en-US" dirty="0" err="1" smtClean="0"/>
              <a:t>ServletContext</a:t>
            </a:r>
            <a:endParaRPr lang="en-US" dirty="0"/>
          </a:p>
        </p:txBody>
      </p:sp>
      <p:pic>
        <p:nvPicPr>
          <p:cNvPr id="11266" name="Picture 2"/>
          <p:cNvPicPr>
            <a:picLocks noGrp="1" noChangeAspect="1" noChangeArrowheads="1"/>
          </p:cNvPicPr>
          <p:nvPr>
            <p:ph sz="quarter" idx="1"/>
          </p:nvPr>
        </p:nvPicPr>
        <p:blipFill>
          <a:blip r:embed="rId2"/>
          <a:srcRect/>
          <a:stretch>
            <a:fillRect/>
          </a:stretch>
        </p:blipFill>
        <p:spPr bwMode="auto">
          <a:xfrm>
            <a:off x="0" y="1295400"/>
            <a:ext cx="8991600" cy="55313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Applet Vs. Servlet</a:t>
            </a:r>
            <a:endParaRPr lang="en-US" dirty="0"/>
          </a:p>
        </p:txBody>
      </p:sp>
      <p:pic>
        <p:nvPicPr>
          <p:cNvPr id="4" name="内容占位符 3" descr="1.png"/>
          <p:cNvPicPr>
            <a:picLocks noGrp="1" noChangeAspect="1"/>
          </p:cNvPicPr>
          <p:nvPr>
            <p:ph sz="quarter" idx="1"/>
          </p:nvPr>
        </p:nvPicPr>
        <p:blipFill>
          <a:blip r:embed="rId2"/>
          <a:srcRect/>
          <a:stretch>
            <a:fillRect/>
          </a:stretch>
        </p:blipFill>
        <p:spPr>
          <a:xfrm>
            <a:off x="838200" y="2057401"/>
            <a:ext cx="7620000" cy="3962400"/>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program of </a:t>
            </a:r>
            <a:r>
              <a:rPr lang="en-US" dirty="0" err="1" smtClean="0"/>
              <a:t>ServletContext</a:t>
            </a:r>
            <a:endParaRPr lang="en-US" dirty="0"/>
          </a:p>
        </p:txBody>
      </p:sp>
      <p:pic>
        <p:nvPicPr>
          <p:cNvPr id="13314" name="Picture 2"/>
          <p:cNvPicPr>
            <a:picLocks noGrp="1" noChangeAspect="1" noChangeArrowheads="1"/>
          </p:cNvPicPr>
          <p:nvPr>
            <p:ph sz="quarter" idx="1"/>
          </p:nvPr>
        </p:nvPicPr>
        <p:blipFill>
          <a:blip r:embed="rId2"/>
          <a:srcRect/>
          <a:stretch>
            <a:fillRect/>
          </a:stretch>
        </p:blipFill>
        <p:spPr bwMode="auto">
          <a:xfrm>
            <a:off x="1991518" y="1905000"/>
            <a:ext cx="5933281" cy="373379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sz="quarter" idx="1"/>
          </p:nvPr>
        </p:nvPicPr>
        <p:blipFill>
          <a:blip r:embed="rId2"/>
          <a:srcRect/>
          <a:stretch>
            <a:fillRect/>
          </a:stretch>
        </p:blipFill>
        <p:spPr bwMode="auto">
          <a:xfrm>
            <a:off x="381000" y="1527174"/>
            <a:ext cx="8382000" cy="533082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304800" y="1033463"/>
            <a:ext cx="8229600" cy="5443537"/>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685800" y="1295400"/>
            <a:ext cx="7391399" cy="4419599"/>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for </a:t>
            </a:r>
            <a:r>
              <a:rPr lang="en-US" dirty="0" err="1" smtClean="0"/>
              <a:t>ServletConfig</a:t>
            </a:r>
            <a:endParaRPr lang="en-US" dirty="0"/>
          </a:p>
        </p:txBody>
      </p:sp>
      <p:pic>
        <p:nvPicPr>
          <p:cNvPr id="16386" name="Picture 2"/>
          <p:cNvPicPr>
            <a:picLocks noGrp="1" noChangeAspect="1" noChangeArrowheads="1"/>
          </p:cNvPicPr>
          <p:nvPr>
            <p:ph sz="quarter" idx="1"/>
          </p:nvPr>
        </p:nvPicPr>
        <p:blipFill>
          <a:blip r:embed="rId2"/>
          <a:srcRect/>
          <a:stretch>
            <a:fillRect/>
          </a:stretch>
        </p:blipFill>
        <p:spPr bwMode="auto">
          <a:xfrm>
            <a:off x="1219200" y="2362200"/>
            <a:ext cx="6705600" cy="3276599"/>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304800" y="1066800"/>
            <a:ext cx="7543800" cy="56388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533400" y="1219200"/>
            <a:ext cx="7543800" cy="542925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295400" y="1847850"/>
            <a:ext cx="6781800" cy="409575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Servlet with Database connectivity</a:t>
            </a:r>
            <a:endParaRPr lang="en-US" dirty="0"/>
          </a:p>
        </p:txBody>
      </p:sp>
      <p:sp>
        <p:nvSpPr>
          <p:cNvPr id="3" name="Content Placeholder 2"/>
          <p:cNvSpPr>
            <a:spLocks noGrp="1"/>
          </p:cNvSpPr>
          <p:nvPr>
            <p:ph sz="quarter" idx="1"/>
          </p:nvPr>
        </p:nvSpPr>
        <p:spPr/>
        <p:txBody>
          <a:bodyPr>
            <a:normAutofit fontScale="77500" lnSpcReduction="20000"/>
          </a:bodyPr>
          <a:lstStyle/>
          <a:p>
            <a:pPr>
              <a:buNone/>
            </a:pPr>
            <a:r>
              <a:rPr lang="en-US" dirty="0" smtClean="0"/>
              <a:t>import </a:t>
            </a:r>
            <a:r>
              <a:rPr lang="en-US" dirty="0" err="1" smtClean="0"/>
              <a:t>java.io.IOException</a:t>
            </a:r>
            <a:r>
              <a:rPr lang="en-US" dirty="0" smtClean="0"/>
              <a:t>;</a:t>
            </a:r>
          </a:p>
          <a:p>
            <a:pPr>
              <a:buNone/>
            </a:pPr>
            <a:r>
              <a:rPr lang="en-US" dirty="0" smtClean="0"/>
              <a:t>import </a:t>
            </a:r>
            <a:r>
              <a:rPr lang="en-US" dirty="0" err="1" smtClean="0"/>
              <a:t>java.io.PrintWriter</a:t>
            </a:r>
            <a:r>
              <a:rPr lang="en-US" dirty="0" smtClean="0"/>
              <a:t>;</a:t>
            </a:r>
          </a:p>
          <a:p>
            <a:pPr>
              <a:buNone/>
            </a:pPr>
            <a:r>
              <a:rPr lang="en-US" dirty="0" smtClean="0"/>
              <a:t>import </a:t>
            </a:r>
            <a:r>
              <a:rPr lang="en-US" dirty="0" err="1" smtClean="0"/>
              <a:t>java.sql.Connection</a:t>
            </a:r>
            <a:r>
              <a:rPr lang="en-US" dirty="0" smtClean="0"/>
              <a:t>;</a:t>
            </a:r>
          </a:p>
          <a:p>
            <a:pPr>
              <a:buNone/>
            </a:pPr>
            <a:r>
              <a:rPr lang="en-US" dirty="0" smtClean="0"/>
              <a:t>import </a:t>
            </a:r>
            <a:r>
              <a:rPr lang="en-US" dirty="0" err="1" smtClean="0"/>
              <a:t>java.sql.DriverManager</a:t>
            </a:r>
            <a:r>
              <a:rPr lang="en-US" dirty="0" smtClean="0"/>
              <a:t>;</a:t>
            </a:r>
          </a:p>
          <a:p>
            <a:pPr>
              <a:buNone/>
            </a:pPr>
            <a:r>
              <a:rPr lang="en-US" dirty="0" smtClean="0"/>
              <a:t>import </a:t>
            </a:r>
            <a:r>
              <a:rPr lang="en-US" dirty="0" err="1" smtClean="0"/>
              <a:t>java.sql.ResultSet</a:t>
            </a:r>
            <a:r>
              <a:rPr lang="en-US" dirty="0" smtClean="0"/>
              <a:t>;</a:t>
            </a:r>
          </a:p>
          <a:p>
            <a:pPr>
              <a:buNone/>
            </a:pPr>
            <a:r>
              <a:rPr lang="en-US" dirty="0" smtClean="0"/>
              <a:t>import </a:t>
            </a:r>
            <a:r>
              <a:rPr lang="en-US" dirty="0" err="1" smtClean="0"/>
              <a:t>java.sql.SQLException</a:t>
            </a:r>
            <a:r>
              <a:rPr lang="en-US" dirty="0" smtClean="0"/>
              <a:t>;</a:t>
            </a:r>
          </a:p>
          <a:p>
            <a:pPr>
              <a:buNone/>
            </a:pPr>
            <a:r>
              <a:rPr lang="en-US" dirty="0" smtClean="0"/>
              <a:t>import </a:t>
            </a:r>
            <a:r>
              <a:rPr lang="en-US" dirty="0" err="1" smtClean="0"/>
              <a:t>java.sql.Statement</a:t>
            </a:r>
            <a:r>
              <a:rPr lang="en-US" dirty="0" smtClean="0"/>
              <a:t>;</a:t>
            </a:r>
          </a:p>
          <a:p>
            <a:pPr>
              <a:buNone/>
            </a:pPr>
            <a:r>
              <a:rPr lang="en-US" dirty="0" smtClean="0"/>
              <a:t>import </a:t>
            </a:r>
            <a:r>
              <a:rPr lang="en-US" dirty="0" err="1" smtClean="0"/>
              <a:t>javax.servlet.ServletException</a:t>
            </a:r>
            <a:r>
              <a:rPr lang="en-US" dirty="0" smtClean="0"/>
              <a:t>;</a:t>
            </a:r>
          </a:p>
          <a:p>
            <a:pPr>
              <a:buNone/>
            </a:pPr>
            <a:r>
              <a:rPr lang="en-US" dirty="0" smtClean="0"/>
              <a:t>import </a:t>
            </a:r>
            <a:r>
              <a:rPr lang="en-US" dirty="0" err="1" smtClean="0"/>
              <a:t>javax.servlet.http.HttpServlet</a:t>
            </a:r>
            <a:r>
              <a:rPr lang="en-US" dirty="0" smtClean="0"/>
              <a:t>;</a:t>
            </a:r>
          </a:p>
          <a:p>
            <a:pPr>
              <a:buNone/>
            </a:pPr>
            <a:r>
              <a:rPr lang="en-US" dirty="0" smtClean="0"/>
              <a:t>import </a:t>
            </a:r>
            <a:r>
              <a:rPr lang="en-US" dirty="0" err="1" smtClean="0"/>
              <a:t>javax.servlet.http.HttpServletRequest</a:t>
            </a:r>
            <a:r>
              <a:rPr lang="en-US" dirty="0" smtClean="0"/>
              <a:t>;</a:t>
            </a:r>
          </a:p>
          <a:p>
            <a:pPr>
              <a:buNone/>
            </a:pPr>
            <a:r>
              <a:rPr lang="en-US" dirty="0" smtClean="0"/>
              <a:t>import </a:t>
            </a:r>
            <a:r>
              <a:rPr lang="en-US" dirty="0" err="1" smtClean="0"/>
              <a:t>javax.servlet.http.HttpServletResponse</a:t>
            </a:r>
            <a:r>
              <a:rPr lang="en-US" dirty="0" smtClean="0"/>
              <a:t>;</a:t>
            </a:r>
          </a:p>
          <a:p>
            <a:pPr>
              <a:buNone/>
            </a:pPr>
            <a:endParaRPr lang="en-US" dirty="0" smtClean="0"/>
          </a:p>
          <a:p>
            <a:pPr>
              <a:buNone/>
            </a:pPr>
            <a:r>
              <a:rPr lang="en-US" dirty="0" smtClean="0"/>
              <a:t>public class </a:t>
            </a:r>
            <a:r>
              <a:rPr lang="en-US" dirty="0" err="1" smtClean="0"/>
              <a:t>ConnectDB</a:t>
            </a:r>
            <a:r>
              <a:rPr lang="en-US" dirty="0" smtClean="0"/>
              <a:t> extends </a:t>
            </a:r>
            <a:r>
              <a:rPr lang="en-US" dirty="0" err="1" smtClean="0"/>
              <a:t>HttpServlet</a:t>
            </a:r>
            <a:r>
              <a:rPr lang="en-US" dirty="0" smtClean="0"/>
              <a:t> </a:t>
            </a:r>
            <a:r>
              <a:rPr lang="en-US" dirty="0" smtClean="0"/>
              <a:t>{</a:t>
            </a:r>
            <a:endParaRPr lang="en-US" dirty="0"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77500" lnSpcReduction="20000"/>
          </a:bodyPr>
          <a:lstStyle/>
          <a:p>
            <a:pPr>
              <a:buNone/>
            </a:pPr>
            <a:r>
              <a:rPr lang="en-US" dirty="0" smtClean="0"/>
              <a:t>public void </a:t>
            </a:r>
            <a:r>
              <a:rPr lang="en-US" dirty="0" err="1" smtClean="0"/>
              <a:t>doGet</a:t>
            </a:r>
            <a:r>
              <a:rPr lang="en-US" dirty="0" smtClean="0"/>
              <a:t>(</a:t>
            </a:r>
            <a:r>
              <a:rPr lang="en-US" dirty="0" err="1" smtClean="0"/>
              <a:t>HttpServletRequest</a:t>
            </a:r>
            <a:r>
              <a:rPr lang="en-US" dirty="0" smtClean="0"/>
              <a:t> </a:t>
            </a:r>
            <a:r>
              <a:rPr lang="en-US" dirty="0" err="1" smtClean="0"/>
              <a:t>req</a:t>
            </a:r>
            <a:r>
              <a:rPr lang="en-US" dirty="0" smtClean="0"/>
              <a:t>, </a:t>
            </a:r>
            <a:r>
              <a:rPr lang="en-US" dirty="0" err="1" smtClean="0"/>
              <a:t>HttpServletResponse</a:t>
            </a:r>
            <a:r>
              <a:rPr lang="en-US" dirty="0" smtClean="0"/>
              <a:t> res)</a:t>
            </a:r>
          </a:p>
          <a:p>
            <a:pPr>
              <a:buNone/>
            </a:pPr>
            <a:r>
              <a:rPr lang="en-US" dirty="0" smtClean="0"/>
              <a:t>throws </a:t>
            </a:r>
            <a:r>
              <a:rPr lang="en-US" dirty="0" err="1" smtClean="0"/>
              <a:t>IOException</a:t>
            </a:r>
            <a:r>
              <a:rPr lang="en-US" dirty="0" smtClean="0"/>
              <a:t>, </a:t>
            </a:r>
            <a:r>
              <a:rPr lang="en-US" dirty="0" err="1" smtClean="0"/>
              <a:t>ServletException</a:t>
            </a:r>
            <a:r>
              <a:rPr lang="en-US" dirty="0" smtClean="0"/>
              <a:t> {</a:t>
            </a:r>
          </a:p>
          <a:p>
            <a:pPr>
              <a:buNone/>
            </a:pPr>
            <a:r>
              <a:rPr lang="en-US" dirty="0" err="1" smtClean="0"/>
              <a:t>res.setContentType</a:t>
            </a:r>
            <a:r>
              <a:rPr lang="en-US" dirty="0" smtClean="0"/>
              <a:t>("text/html");</a:t>
            </a:r>
          </a:p>
          <a:p>
            <a:pPr>
              <a:buNone/>
            </a:pPr>
            <a:r>
              <a:rPr lang="en-US" dirty="0" err="1" smtClean="0"/>
              <a:t>PrintWriter</a:t>
            </a:r>
            <a:r>
              <a:rPr lang="en-US" dirty="0" smtClean="0"/>
              <a:t> pw = </a:t>
            </a:r>
            <a:r>
              <a:rPr lang="en-US" dirty="0" err="1" smtClean="0"/>
              <a:t>res.getWriter</a:t>
            </a:r>
            <a:r>
              <a:rPr lang="en-US" dirty="0" smtClean="0"/>
              <a:t>();</a:t>
            </a:r>
          </a:p>
          <a:p>
            <a:pPr>
              <a:buNone/>
            </a:pPr>
            <a:r>
              <a:rPr lang="en-US" dirty="0" smtClean="0"/>
              <a:t>Connection con = null;</a:t>
            </a:r>
          </a:p>
          <a:p>
            <a:pPr>
              <a:buNone/>
            </a:pPr>
            <a:r>
              <a:rPr lang="en-US" dirty="0" smtClean="0"/>
              <a:t>Statement stmt = null;</a:t>
            </a:r>
          </a:p>
          <a:p>
            <a:pPr>
              <a:buNone/>
            </a:pPr>
            <a:r>
              <a:rPr lang="en-US" dirty="0" err="1" smtClean="0"/>
              <a:t>ResultSet</a:t>
            </a:r>
            <a:r>
              <a:rPr lang="en-US" dirty="0" smtClean="0"/>
              <a:t> </a:t>
            </a:r>
            <a:r>
              <a:rPr lang="en-US" dirty="0" err="1" smtClean="0"/>
              <a:t>rs</a:t>
            </a:r>
            <a:r>
              <a:rPr lang="en-US" dirty="0" smtClean="0"/>
              <a:t> = null;</a:t>
            </a:r>
          </a:p>
          <a:p>
            <a:pPr>
              <a:buNone/>
            </a:pPr>
            <a:r>
              <a:rPr lang="en-US" dirty="0" smtClean="0"/>
              <a:t>try {</a:t>
            </a:r>
          </a:p>
          <a:p>
            <a:pPr>
              <a:buNone/>
            </a:pPr>
            <a:r>
              <a:rPr lang="en-US" dirty="0" err="1" smtClean="0"/>
              <a:t>Class.forName</a:t>
            </a:r>
            <a:r>
              <a:rPr lang="en-US" dirty="0" smtClean="0"/>
              <a:t>("</a:t>
            </a:r>
            <a:r>
              <a:rPr lang="en-US" dirty="0" err="1" smtClean="0"/>
              <a:t>sun.jdbc.odbc.JdbcOdbcDriver</a:t>
            </a:r>
            <a:r>
              <a:rPr lang="en-US" dirty="0" smtClean="0"/>
              <a:t>");</a:t>
            </a:r>
          </a:p>
          <a:p>
            <a:pPr>
              <a:buNone/>
            </a:pPr>
            <a:r>
              <a:rPr lang="en-US" dirty="0" smtClean="0"/>
              <a:t>con = </a:t>
            </a:r>
            <a:r>
              <a:rPr lang="en-US" dirty="0" err="1" smtClean="0"/>
              <a:t>DriverManager.getConnection</a:t>
            </a:r>
            <a:r>
              <a:rPr lang="en-US" dirty="0" smtClean="0"/>
              <a:t>("</a:t>
            </a:r>
            <a:r>
              <a:rPr lang="en-US" dirty="0" err="1" smtClean="0"/>
              <a:t>jdbc:odbc:Hello</a:t>
            </a:r>
            <a:r>
              <a:rPr lang="en-US" dirty="0" smtClean="0"/>
              <a:t>");</a:t>
            </a:r>
          </a:p>
          <a:p>
            <a:pPr>
              <a:buNone/>
            </a:pPr>
            <a:r>
              <a:rPr lang="en-US" dirty="0" smtClean="0"/>
              <a:t>stmt = </a:t>
            </a:r>
            <a:r>
              <a:rPr lang="en-US" dirty="0" err="1" smtClean="0"/>
              <a:t>con.createStatement</a:t>
            </a:r>
            <a:r>
              <a:rPr lang="en-US" dirty="0" smtClean="0"/>
              <a:t>();</a:t>
            </a:r>
          </a:p>
          <a:p>
            <a:pPr>
              <a:buNone/>
            </a:pPr>
            <a:r>
              <a:rPr lang="en-US" dirty="0" err="1" smtClean="0"/>
              <a:t>rs</a:t>
            </a:r>
            <a:r>
              <a:rPr lang="en-US" dirty="0" smtClean="0"/>
              <a:t> = </a:t>
            </a:r>
            <a:r>
              <a:rPr lang="en-US" dirty="0" err="1" smtClean="0"/>
              <a:t>stmt.executeQuery</a:t>
            </a:r>
            <a:r>
              <a:rPr lang="en-US" dirty="0" smtClean="0"/>
              <a:t>("SELECT* FROM servlet");</a:t>
            </a:r>
          </a:p>
          <a:p>
            <a:pPr>
              <a:buNone/>
            </a:pPr>
            <a:r>
              <a:rPr lang="en-US" dirty="0" err="1" smtClean="0"/>
              <a:t>pw.println</a:t>
            </a:r>
            <a:r>
              <a:rPr lang="en-US" dirty="0" smtClean="0"/>
              <a:t>("ID \t \t Name \t \t Place&lt;</a:t>
            </a:r>
            <a:r>
              <a:rPr lang="en-US" dirty="0" err="1" smtClean="0"/>
              <a:t>br</a:t>
            </a:r>
            <a:r>
              <a:rPr lang="en-US" dirty="0" smtClean="0"/>
              <a:t>&gt;");</a:t>
            </a:r>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内容占位符 3" descr="2.png"/>
          <p:cNvPicPr>
            <a:picLocks noGrp="1" noChangeAspect="1"/>
          </p:cNvPicPr>
          <p:nvPr>
            <p:ph sz="quarter" idx="1"/>
          </p:nvPr>
        </p:nvPicPr>
        <p:blipFill>
          <a:blip r:embed="rId2"/>
          <a:srcRect/>
          <a:stretch>
            <a:fillRect/>
          </a:stretch>
        </p:blipFill>
        <p:spPr>
          <a:xfrm>
            <a:off x="533401" y="1524001"/>
            <a:ext cx="8153400" cy="4724400"/>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85000" lnSpcReduction="20000"/>
          </a:bodyPr>
          <a:lstStyle/>
          <a:p>
            <a:pPr>
              <a:buNone/>
            </a:pPr>
            <a:r>
              <a:rPr lang="en-US" dirty="0" smtClean="0"/>
              <a:t>while (</a:t>
            </a:r>
            <a:r>
              <a:rPr lang="en-US" dirty="0" err="1" smtClean="0"/>
              <a:t>rs.next</a:t>
            </a:r>
            <a:r>
              <a:rPr lang="en-US" dirty="0" smtClean="0"/>
              <a:t>()) {</a:t>
            </a:r>
          </a:p>
          <a:p>
            <a:pPr>
              <a:buNone/>
            </a:pPr>
            <a:r>
              <a:rPr lang="en-US" dirty="0" err="1" smtClean="0"/>
              <a:t>pw.println</a:t>
            </a:r>
            <a:r>
              <a:rPr lang="en-US" dirty="0" smtClean="0"/>
              <a:t>("\t \t \t \t \t");</a:t>
            </a:r>
          </a:p>
          <a:p>
            <a:pPr>
              <a:buNone/>
            </a:pPr>
            <a:r>
              <a:rPr lang="en-US" dirty="0" err="1" smtClean="0"/>
              <a:t>pw.println</a:t>
            </a:r>
            <a:r>
              <a:rPr lang="en-US" dirty="0" smtClean="0"/>
              <a:t>(</a:t>
            </a:r>
            <a:r>
              <a:rPr lang="en-US" dirty="0" err="1" smtClean="0"/>
              <a:t>rs.getObject</a:t>
            </a:r>
            <a:r>
              <a:rPr lang="en-US" dirty="0" smtClean="0"/>
              <a:t>(1).</a:t>
            </a:r>
            <a:r>
              <a:rPr lang="en-US" dirty="0" err="1" smtClean="0"/>
              <a:t>toString</a:t>
            </a:r>
            <a:r>
              <a:rPr lang="en-US" dirty="0" smtClean="0"/>
              <a:t>());</a:t>
            </a:r>
          </a:p>
          <a:p>
            <a:pPr>
              <a:buNone/>
            </a:pPr>
            <a:r>
              <a:rPr lang="en-US" dirty="0" err="1" smtClean="0"/>
              <a:t>pw.println</a:t>
            </a:r>
            <a:r>
              <a:rPr lang="en-US" dirty="0" smtClean="0"/>
              <a:t>(</a:t>
            </a:r>
            <a:r>
              <a:rPr lang="en-US" dirty="0" err="1" smtClean="0"/>
              <a:t>rs.getObject</a:t>
            </a:r>
            <a:r>
              <a:rPr lang="en-US" dirty="0" smtClean="0"/>
              <a:t>(2).</a:t>
            </a:r>
            <a:r>
              <a:rPr lang="en-US" dirty="0" err="1" smtClean="0"/>
              <a:t>toString</a:t>
            </a:r>
            <a:r>
              <a:rPr lang="en-US" dirty="0" smtClean="0"/>
              <a:t>());</a:t>
            </a:r>
          </a:p>
          <a:p>
            <a:pPr>
              <a:buNone/>
            </a:pPr>
            <a:r>
              <a:rPr lang="en-US" dirty="0" err="1" smtClean="0"/>
              <a:t>pw.println</a:t>
            </a:r>
            <a:r>
              <a:rPr lang="en-US" dirty="0" smtClean="0"/>
              <a:t>(</a:t>
            </a:r>
            <a:r>
              <a:rPr lang="en-US" dirty="0" err="1" smtClean="0"/>
              <a:t>rs.getObject</a:t>
            </a:r>
            <a:r>
              <a:rPr lang="en-US" dirty="0" smtClean="0"/>
              <a:t>(3).</a:t>
            </a:r>
            <a:r>
              <a:rPr lang="en-US" dirty="0" err="1" smtClean="0"/>
              <a:t>toString</a:t>
            </a:r>
            <a:r>
              <a:rPr lang="en-US" dirty="0" smtClean="0"/>
              <a:t>());</a:t>
            </a:r>
          </a:p>
          <a:p>
            <a:pPr>
              <a:buNone/>
            </a:pPr>
            <a:r>
              <a:rPr lang="en-US" dirty="0" err="1" smtClean="0"/>
              <a:t>pw.println</a:t>
            </a:r>
            <a:r>
              <a:rPr lang="en-US" dirty="0" smtClean="0"/>
              <a:t>("&lt;</a:t>
            </a:r>
            <a:r>
              <a:rPr lang="en-US" dirty="0" err="1" smtClean="0"/>
              <a:t>br</a:t>
            </a:r>
            <a:r>
              <a:rPr lang="en-US" dirty="0" smtClean="0"/>
              <a:t>&gt;");</a:t>
            </a:r>
          </a:p>
          <a:p>
            <a:pPr>
              <a:buNone/>
            </a:pPr>
            <a:r>
              <a:rPr lang="en-US" dirty="0" smtClean="0"/>
              <a:t>}</a:t>
            </a:r>
          </a:p>
          <a:p>
            <a:pPr>
              <a:buNone/>
            </a:pPr>
            <a:r>
              <a:rPr lang="en-US" dirty="0" smtClean="0"/>
              <a:t>} catch (</a:t>
            </a:r>
            <a:r>
              <a:rPr lang="en-US" dirty="0" err="1" smtClean="0"/>
              <a:t>SQLException</a:t>
            </a:r>
            <a:r>
              <a:rPr lang="en-US" dirty="0" smtClean="0"/>
              <a:t> e) {</a:t>
            </a:r>
          </a:p>
          <a:p>
            <a:pPr>
              <a:buNone/>
            </a:pPr>
            <a:r>
              <a:rPr lang="en-US" dirty="0" err="1" smtClean="0"/>
              <a:t>pw.println</a:t>
            </a:r>
            <a:r>
              <a:rPr lang="en-US" dirty="0" smtClean="0"/>
              <a:t>(</a:t>
            </a:r>
            <a:r>
              <a:rPr lang="en-US" dirty="0" err="1" smtClean="0"/>
              <a:t>e.getNextException</a:t>
            </a:r>
            <a:r>
              <a:rPr lang="en-US" dirty="0" smtClean="0"/>
              <a:t>());</a:t>
            </a:r>
          </a:p>
          <a:p>
            <a:pPr>
              <a:buNone/>
            </a:pPr>
            <a:r>
              <a:rPr lang="en-US" dirty="0" smtClean="0"/>
              <a:t>} catch (</a:t>
            </a:r>
            <a:r>
              <a:rPr lang="en-US" dirty="0" err="1" smtClean="0"/>
              <a:t>ClassNotFoundException</a:t>
            </a:r>
            <a:r>
              <a:rPr lang="en-US" dirty="0" smtClean="0"/>
              <a:t> e) {</a:t>
            </a:r>
          </a:p>
          <a:p>
            <a:pPr>
              <a:buNone/>
            </a:pPr>
            <a:r>
              <a:rPr lang="en-US" dirty="0" err="1" smtClean="0"/>
              <a:t>pw.println</a:t>
            </a:r>
            <a:r>
              <a:rPr lang="en-US" dirty="0" smtClean="0"/>
              <a:t>(</a:t>
            </a:r>
            <a:r>
              <a:rPr lang="en-US" dirty="0" err="1" smtClean="0"/>
              <a:t>e.getException</a:t>
            </a:r>
            <a:r>
              <a:rPr lang="en-US" dirty="0" smtClean="0"/>
              <a:t>());</a:t>
            </a:r>
          </a:p>
          <a:p>
            <a:pPr>
              <a:buNone/>
            </a:pPr>
            <a:r>
              <a:rPr lang="en-US" dirty="0" smtClean="0"/>
              <a:t>}</a:t>
            </a:r>
            <a:endParaRPr lang="en-US" dirty="0" smtClean="0"/>
          </a:p>
          <a:p>
            <a:pPr>
              <a:buNone/>
            </a:pP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62500" lnSpcReduction="20000"/>
          </a:bodyPr>
          <a:lstStyle/>
          <a:p>
            <a:pPr>
              <a:buNone/>
            </a:pPr>
            <a:r>
              <a:rPr lang="en-US" dirty="0" smtClean="0"/>
              <a:t>finally {</a:t>
            </a:r>
          </a:p>
          <a:p>
            <a:pPr>
              <a:buNone/>
            </a:pPr>
            <a:r>
              <a:rPr lang="en-US" dirty="0" smtClean="0"/>
              <a:t>try {</a:t>
            </a:r>
          </a:p>
          <a:p>
            <a:pPr>
              <a:buNone/>
            </a:pPr>
            <a:r>
              <a:rPr lang="en-US" dirty="0" smtClean="0"/>
              <a:t>if (</a:t>
            </a:r>
            <a:r>
              <a:rPr lang="en-US" dirty="0" err="1" smtClean="0"/>
              <a:t>rs</a:t>
            </a:r>
            <a:r>
              <a:rPr lang="en-US" dirty="0" smtClean="0"/>
              <a:t> != null) {</a:t>
            </a:r>
          </a:p>
          <a:p>
            <a:pPr>
              <a:buNone/>
            </a:pPr>
            <a:r>
              <a:rPr lang="en-US" dirty="0" err="1" smtClean="0"/>
              <a:t>rs.close</a:t>
            </a:r>
            <a:r>
              <a:rPr lang="en-US" dirty="0" smtClean="0"/>
              <a:t>();</a:t>
            </a:r>
          </a:p>
          <a:p>
            <a:pPr>
              <a:buNone/>
            </a:pPr>
            <a:r>
              <a:rPr lang="en-US" dirty="0" err="1" smtClean="0"/>
              <a:t>rs</a:t>
            </a:r>
            <a:r>
              <a:rPr lang="en-US" dirty="0" smtClean="0"/>
              <a:t> = null;</a:t>
            </a:r>
          </a:p>
          <a:p>
            <a:pPr>
              <a:buNone/>
            </a:pPr>
            <a:r>
              <a:rPr lang="en-US" dirty="0" smtClean="0"/>
              <a:t>}</a:t>
            </a:r>
          </a:p>
          <a:p>
            <a:pPr>
              <a:buNone/>
            </a:pPr>
            <a:r>
              <a:rPr lang="en-US" dirty="0" smtClean="0"/>
              <a:t>if (stmt != null) {</a:t>
            </a:r>
          </a:p>
          <a:p>
            <a:pPr>
              <a:buNone/>
            </a:pPr>
            <a:r>
              <a:rPr lang="en-US" dirty="0" err="1" smtClean="0"/>
              <a:t>stmt.close</a:t>
            </a:r>
            <a:r>
              <a:rPr lang="en-US" dirty="0" smtClean="0"/>
              <a:t>();</a:t>
            </a:r>
          </a:p>
          <a:p>
            <a:pPr>
              <a:buNone/>
            </a:pPr>
            <a:r>
              <a:rPr lang="en-US" dirty="0" smtClean="0"/>
              <a:t>stmt = null;</a:t>
            </a:r>
          </a:p>
          <a:p>
            <a:pPr>
              <a:buNone/>
            </a:pPr>
            <a:r>
              <a:rPr lang="en-US" dirty="0" smtClean="0"/>
              <a:t>}</a:t>
            </a:r>
          </a:p>
          <a:p>
            <a:pPr>
              <a:buNone/>
            </a:pPr>
            <a:r>
              <a:rPr lang="en-US" dirty="0" smtClean="0"/>
              <a:t>if (con != null) {</a:t>
            </a:r>
          </a:p>
          <a:p>
            <a:pPr>
              <a:buNone/>
            </a:pPr>
            <a:r>
              <a:rPr lang="en-US" dirty="0" err="1" smtClean="0"/>
              <a:t>con.close</a:t>
            </a:r>
            <a:r>
              <a:rPr lang="en-US" dirty="0" smtClean="0"/>
              <a:t>();</a:t>
            </a:r>
          </a:p>
          <a:p>
            <a:pPr>
              <a:buNone/>
            </a:pPr>
            <a:r>
              <a:rPr lang="en-US" dirty="0" smtClean="0"/>
              <a:t>con = null;</a:t>
            </a:r>
          </a:p>
          <a:p>
            <a:pPr>
              <a:buNone/>
            </a:pPr>
            <a:r>
              <a:rPr lang="en-US" dirty="0" smtClean="0"/>
              <a:t>}</a:t>
            </a:r>
          </a:p>
          <a:p>
            <a:pPr>
              <a:buNone/>
            </a:pPr>
            <a:r>
              <a:rPr lang="en-US" dirty="0" smtClean="0"/>
              <a:t>} catch (Exception e) {</a:t>
            </a:r>
          </a:p>
          <a:p>
            <a:pPr>
              <a:buNone/>
            </a:pPr>
            <a:r>
              <a:rPr lang="en-US" dirty="0" err="1" smtClean="0"/>
              <a:t>pw.close</a:t>
            </a:r>
            <a:r>
              <a:rPr lang="en-US" dirty="0" smtClean="0"/>
              <a:t>();</a:t>
            </a:r>
          </a:p>
          <a:p>
            <a:pPr>
              <a:buNone/>
            </a:pPr>
            <a:r>
              <a:rPr lang="en-US" dirty="0" smtClean="0"/>
              <a:t>}}}}</a:t>
            </a:r>
            <a:endParaRPr lang="en-US" dirty="0" smtClean="0"/>
          </a:p>
          <a:p>
            <a:pPr>
              <a:buNone/>
            </a:pP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sz="quarter" idx="1"/>
          </p:nvPr>
        </p:nvPicPr>
        <p:blipFill>
          <a:blip r:embed="rId2"/>
          <a:srcRect/>
          <a:stretch>
            <a:fillRect/>
          </a:stretch>
        </p:blipFill>
        <p:spPr bwMode="auto">
          <a:xfrm>
            <a:off x="429419" y="1524001"/>
            <a:ext cx="8248650" cy="48768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sz="quarter" idx="1"/>
          </p:nvPr>
        </p:nvPicPr>
        <p:blipFill>
          <a:blip r:embed="rId2"/>
          <a:srcRect/>
          <a:stretch>
            <a:fillRect/>
          </a:stretch>
        </p:blipFill>
        <p:spPr bwMode="auto">
          <a:xfrm>
            <a:off x="500856" y="1752600"/>
            <a:ext cx="8105775" cy="4343399"/>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sendRedirect method</a:t>
            </a:r>
            <a:endParaRPr lang="en-US" dirty="0"/>
          </a:p>
        </p:txBody>
      </p:sp>
      <p:pic>
        <p:nvPicPr>
          <p:cNvPr id="2050" name="Picture 2"/>
          <p:cNvPicPr>
            <a:picLocks noGrp="1" noChangeAspect="1" noChangeArrowheads="1"/>
          </p:cNvPicPr>
          <p:nvPr>
            <p:ph sz="quarter" idx="1"/>
          </p:nvPr>
        </p:nvPicPr>
        <p:blipFill>
          <a:blip r:embed="rId2"/>
          <a:srcRect/>
          <a:stretch>
            <a:fillRect/>
          </a:stretch>
        </p:blipFill>
        <p:spPr bwMode="auto">
          <a:xfrm>
            <a:off x="1053306" y="1789112"/>
            <a:ext cx="7000875" cy="404812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228600" y="1981200"/>
            <a:ext cx="5438775" cy="4271963"/>
          </a:xfrm>
          <a:prstGeom prst="rect">
            <a:avLst/>
          </a:prstGeom>
          <a:noFill/>
          <a:ln w="9525">
            <a:noFill/>
            <a:miter lim="800000"/>
            <a:headEnd/>
            <a:tailEnd/>
          </a:ln>
          <a:effectLst/>
        </p:spPr>
      </p:pic>
      <p:pic>
        <p:nvPicPr>
          <p:cNvPr id="4099" name="Picture 3"/>
          <p:cNvPicPr>
            <a:picLocks noGrp="1" noChangeAspect="1" noChangeArrowheads="1"/>
          </p:cNvPicPr>
          <p:nvPr>
            <p:ph sz="quarter" idx="1"/>
          </p:nvPr>
        </p:nvPicPr>
        <p:blipFill>
          <a:blip r:embed="rId3"/>
          <a:srcRect/>
          <a:stretch>
            <a:fillRect/>
          </a:stretch>
        </p:blipFill>
        <p:spPr bwMode="auto">
          <a:xfrm>
            <a:off x="5105400" y="2743200"/>
            <a:ext cx="3705225" cy="1790700"/>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sz="quarter" idx="1"/>
          </p:nvPr>
        </p:nvPicPr>
        <p:blipFill>
          <a:blip r:embed="rId2"/>
          <a:srcRect/>
          <a:stretch>
            <a:fillRect/>
          </a:stretch>
        </p:blipFill>
        <p:spPr bwMode="auto">
          <a:xfrm>
            <a:off x="301625" y="2024835"/>
            <a:ext cx="8504238" cy="357668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a:t>
            </a:r>
            <a:endParaRPr lang="en-US" dirty="0"/>
          </a:p>
        </p:txBody>
      </p:sp>
      <p:sp>
        <p:nvSpPr>
          <p:cNvPr id="3" name="Content Placeholder 2"/>
          <p:cNvSpPr>
            <a:spLocks noGrp="1"/>
          </p:cNvSpPr>
          <p:nvPr>
            <p:ph sz="quarter" idx="1"/>
          </p:nvPr>
        </p:nvSpPr>
        <p:spPr/>
        <p:txBody>
          <a:bodyPr/>
          <a:lstStyle/>
          <a:p>
            <a:r>
              <a:rPr lang="en-US" dirty="0" smtClean="0"/>
              <a:t>A session is a collection of HTTP requests shared between client &amp; server over period of time.</a:t>
            </a:r>
          </a:p>
          <a:p>
            <a:r>
              <a:rPr lang="en-US" dirty="0" smtClean="0"/>
              <a:t>While creating session, you require to set </a:t>
            </a:r>
            <a:r>
              <a:rPr lang="en-US" dirty="0" err="1" smtClean="0"/>
              <a:t>lifetime,by</a:t>
            </a:r>
            <a:r>
              <a:rPr lang="en-US" dirty="0" smtClean="0"/>
              <a:t> default 30 minutes.</a:t>
            </a:r>
          </a:p>
          <a:p>
            <a:r>
              <a:rPr lang="en-US" dirty="0" smtClean="0"/>
              <a:t>After the set lifetime expires, the session is destroyed &amp; all its resources are returned back to servlet engine.</a:t>
            </a:r>
          </a:p>
          <a:p>
            <a:r>
              <a:rPr lang="en-US" dirty="0" smtClean="0"/>
              <a:t>Session tracking is a process of gathering user information from web pages, which can be used in application. Ex: shopping cart application.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Session tracking involves identifying user sessions by related ID.</a:t>
            </a:r>
          </a:p>
          <a:p>
            <a:r>
              <a:rPr lang="en-US" dirty="0" smtClean="0"/>
              <a:t>Cookies &amp; URL rewriting are example of session tracking.</a:t>
            </a:r>
          </a:p>
          <a:p>
            <a:endParaRPr lang="en-US" dirty="0" smtClean="0"/>
          </a:p>
          <a:p>
            <a:r>
              <a:rPr lang="en-US" dirty="0" smtClean="0"/>
              <a:t>Implemented through HTTP session objects by servlet container in application server.</a:t>
            </a:r>
          </a:p>
          <a:p>
            <a:r>
              <a:rPr lang="en-US" dirty="0" smtClean="0"/>
              <a:t>The scope of HTTP session object is limited to </a:t>
            </a:r>
            <a:r>
              <a:rPr lang="en-US" smtClean="0"/>
              <a:t>single client.</a:t>
            </a:r>
            <a:endParaRPr lang="en-US"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sz="quarter" idx="1"/>
          </p:nvPr>
        </p:nvGraphicFramePr>
        <p:xfrm>
          <a:off x="-1" y="1066800"/>
          <a:ext cx="9144000" cy="5486400"/>
        </p:xfrm>
        <a:graphic>
          <a:graphicData uri="http://schemas.openxmlformats.org/drawingml/2006/table">
            <a:tbl>
              <a:tblPr firstRow="1" bandRow="1">
                <a:tableStyleId>{5C22544A-7EE6-4342-B048-85BDC9FD1C3A}</a:tableStyleId>
              </a:tblPr>
              <a:tblGrid>
                <a:gridCol w="4572000"/>
                <a:gridCol w="4572000"/>
              </a:tblGrid>
              <a:tr h="914400">
                <a:tc>
                  <a:txBody>
                    <a:bodyPr/>
                    <a:lstStyle/>
                    <a:p>
                      <a:r>
                        <a:rPr lang="en-US" dirty="0" smtClean="0"/>
                        <a:t>Applet</a:t>
                      </a:r>
                      <a:endParaRPr lang="en-US" dirty="0"/>
                    </a:p>
                  </a:txBody>
                  <a:tcPr/>
                </a:tc>
                <a:tc>
                  <a:txBody>
                    <a:bodyPr/>
                    <a:lstStyle/>
                    <a:p>
                      <a:r>
                        <a:rPr lang="en-US" dirty="0" smtClean="0"/>
                        <a:t>Servlet</a:t>
                      </a:r>
                      <a:endParaRPr lang="en-US" dirty="0"/>
                    </a:p>
                  </a:txBody>
                  <a:tcPr/>
                </a:tc>
              </a:tr>
              <a:tr h="914400">
                <a:tc>
                  <a:txBody>
                    <a:bodyPr/>
                    <a:lstStyle/>
                    <a:p>
                      <a:r>
                        <a:rPr lang="en-US" dirty="0" smtClean="0"/>
                        <a:t>Applets are programs on client side.</a:t>
                      </a:r>
                      <a:endParaRPr lang="en-US" dirty="0"/>
                    </a:p>
                  </a:txBody>
                  <a:tcPr/>
                </a:tc>
                <a:tc>
                  <a:txBody>
                    <a:bodyPr/>
                    <a:lstStyle/>
                    <a:p>
                      <a:r>
                        <a:rPr lang="en-US" dirty="0" smtClean="0"/>
                        <a:t>Servlets are programs</a:t>
                      </a:r>
                      <a:r>
                        <a:rPr lang="en-US" baseline="0" dirty="0" smtClean="0"/>
                        <a:t> on server side.</a:t>
                      </a:r>
                      <a:endParaRPr lang="en-US" dirty="0"/>
                    </a:p>
                  </a:txBody>
                  <a:tcPr/>
                </a:tc>
              </a:tr>
              <a:tr h="914400">
                <a:tc>
                  <a:txBody>
                    <a:bodyPr/>
                    <a:lstStyle/>
                    <a:p>
                      <a:r>
                        <a:rPr lang="en-US" dirty="0" smtClean="0"/>
                        <a:t>Applets</a:t>
                      </a:r>
                      <a:r>
                        <a:rPr lang="en-US" baseline="0" dirty="0" smtClean="0"/>
                        <a:t> can make  request to servlets.</a:t>
                      </a:r>
                      <a:endParaRPr lang="en-US" dirty="0"/>
                    </a:p>
                  </a:txBody>
                  <a:tcPr/>
                </a:tc>
                <a:tc>
                  <a:txBody>
                    <a:bodyPr/>
                    <a:lstStyle/>
                    <a:p>
                      <a:r>
                        <a:rPr lang="en-US" dirty="0" smtClean="0"/>
                        <a:t>Servlets are intended to respond the applets or HTML program.</a:t>
                      </a:r>
                      <a:endParaRPr lang="en-US" dirty="0"/>
                    </a:p>
                  </a:txBody>
                  <a:tcPr/>
                </a:tc>
              </a:tr>
              <a:tr h="914400">
                <a:tc>
                  <a:txBody>
                    <a:bodyPr/>
                    <a:lstStyle/>
                    <a:p>
                      <a:r>
                        <a:rPr lang="en-US" dirty="0" smtClean="0"/>
                        <a:t>Applets run over the browser</a:t>
                      </a:r>
                      <a:endParaRPr lang="en-US" dirty="0"/>
                    </a:p>
                  </a:txBody>
                  <a:tcPr/>
                </a:tc>
                <a:tc>
                  <a:txBody>
                    <a:bodyPr/>
                    <a:lstStyle/>
                    <a:p>
                      <a:r>
                        <a:rPr lang="en-US" dirty="0" smtClean="0"/>
                        <a:t>servlets run over the server.</a:t>
                      </a:r>
                      <a:endParaRPr lang="en-US" dirty="0"/>
                    </a:p>
                  </a:txBody>
                  <a:tcPr/>
                </a:tc>
              </a:tr>
              <a:tr h="914400">
                <a:tc>
                  <a:txBody>
                    <a:bodyPr/>
                    <a:lstStyle/>
                    <a:p>
                      <a:r>
                        <a:rPr lang="en-US" dirty="0" smtClean="0"/>
                        <a:t>Applets may have GUI.</a:t>
                      </a:r>
                      <a:endParaRPr lang="en-US" dirty="0"/>
                    </a:p>
                  </a:txBody>
                  <a:tcPr/>
                </a:tc>
                <a:tc>
                  <a:txBody>
                    <a:bodyPr/>
                    <a:lstStyle/>
                    <a:p>
                      <a:r>
                        <a:rPr lang="en-US" dirty="0" smtClean="0"/>
                        <a:t>Servlets have no GUI.</a:t>
                      </a:r>
                      <a:endParaRPr lang="en-US" dirty="0"/>
                    </a:p>
                  </a:txBody>
                  <a:tcPr/>
                </a:tc>
              </a:tr>
              <a:tr h="914400">
                <a:tc>
                  <a:txBody>
                    <a:bodyPr/>
                    <a:lstStyle/>
                    <a:p>
                      <a:r>
                        <a:rPr lang="en-US" dirty="0" smtClean="0"/>
                        <a:t>Applets are useful to develop the static web pages</a:t>
                      </a:r>
                      <a:endParaRPr lang="en-US" dirty="0"/>
                    </a:p>
                  </a:txBody>
                  <a:tcPr/>
                </a:tc>
                <a:tc>
                  <a:txBody>
                    <a:bodyPr/>
                    <a:lstStyle/>
                    <a:p>
                      <a:r>
                        <a:rPr lang="en-US" dirty="0" smtClean="0"/>
                        <a:t>Servlets are useful to develop the dynamic web pages.</a:t>
                      </a:r>
                      <a:endParaRPr lang="en-US" dirty="0"/>
                    </a:p>
                  </a:txBody>
                  <a:tcPr/>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446</TotalTime>
  <Words>2341</Words>
  <Application>Microsoft Office PowerPoint</Application>
  <PresentationFormat>On-screen Show (4:3)</PresentationFormat>
  <Paragraphs>339</Paragraphs>
  <Slides>88</Slides>
  <Notes>4</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Civic</vt:lpstr>
      <vt:lpstr>Ch-6</vt:lpstr>
      <vt:lpstr>Introduction</vt:lpstr>
      <vt:lpstr>Basic Example </vt:lpstr>
      <vt:lpstr>Server-side Programming </vt:lpstr>
      <vt:lpstr>Client-side Programming </vt:lpstr>
      <vt:lpstr>Slide 6</vt:lpstr>
      <vt:lpstr>Applet Vs. Servlet</vt:lpstr>
      <vt:lpstr>Slide 8</vt:lpstr>
      <vt:lpstr>Slide 9</vt:lpstr>
      <vt:lpstr>CGI Vs. Servlet</vt:lpstr>
      <vt:lpstr>Advantages of servlet over CGI</vt:lpstr>
      <vt:lpstr>Slide 12</vt:lpstr>
      <vt:lpstr>  Uses of Servlet </vt:lpstr>
      <vt:lpstr>Benefits of Servlet</vt:lpstr>
      <vt:lpstr>Features of Servlet</vt:lpstr>
      <vt:lpstr>Servlet Container Architecture</vt:lpstr>
      <vt:lpstr>How Servlets Work</vt:lpstr>
      <vt:lpstr>Servlet</vt:lpstr>
      <vt:lpstr>Support Environments for Java Servlet</vt:lpstr>
      <vt:lpstr>Slide 20</vt:lpstr>
      <vt:lpstr>Slide 21</vt:lpstr>
      <vt:lpstr>Slide 22</vt:lpstr>
      <vt:lpstr>Slide 23</vt:lpstr>
      <vt:lpstr>Servlet Architecture</vt:lpstr>
      <vt:lpstr>  </vt:lpstr>
      <vt:lpstr>HttpServlet - Methods</vt:lpstr>
      <vt:lpstr>GenericServlet - Methods</vt:lpstr>
      <vt:lpstr>Slide 28</vt:lpstr>
      <vt:lpstr>Servlet Request object</vt:lpstr>
      <vt:lpstr>HttpServletRequest - Methods</vt:lpstr>
      <vt:lpstr>Slide 31</vt:lpstr>
      <vt:lpstr>Steps to execute servlet</vt:lpstr>
      <vt:lpstr>Servlet Response Object</vt:lpstr>
      <vt:lpstr>HttpServletResponse - Methods</vt:lpstr>
      <vt:lpstr>Install Apache</vt:lpstr>
      <vt:lpstr>Install Apache</vt:lpstr>
      <vt:lpstr>Install Apache</vt:lpstr>
      <vt:lpstr>Slide 38</vt:lpstr>
      <vt:lpstr>Start Tomcat Server</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output</vt:lpstr>
      <vt:lpstr>Slide 56</vt:lpstr>
      <vt:lpstr>Running service() on a single thread</vt:lpstr>
      <vt:lpstr>Example</vt:lpstr>
      <vt:lpstr>Program Using get method</vt:lpstr>
      <vt:lpstr>Slide 60</vt:lpstr>
      <vt:lpstr>Slide 61</vt:lpstr>
      <vt:lpstr>Slide 62</vt:lpstr>
      <vt:lpstr>Program using post method</vt:lpstr>
      <vt:lpstr>Slide 64</vt:lpstr>
      <vt:lpstr>Login Example</vt:lpstr>
      <vt:lpstr>Slide 66</vt:lpstr>
      <vt:lpstr>Slide 67</vt:lpstr>
      <vt:lpstr>Slide 68</vt:lpstr>
      <vt:lpstr>Servletconfig Vs. ServletContext</vt:lpstr>
      <vt:lpstr>Example program of ServletContext</vt:lpstr>
      <vt:lpstr>Slide 71</vt:lpstr>
      <vt:lpstr>Slide 72</vt:lpstr>
      <vt:lpstr>Slide 73</vt:lpstr>
      <vt:lpstr>Program for ServletConfig</vt:lpstr>
      <vt:lpstr>Slide 75</vt:lpstr>
      <vt:lpstr>Slide 76</vt:lpstr>
      <vt:lpstr>Slide 77</vt:lpstr>
      <vt:lpstr>Servlet with Database connectivity</vt:lpstr>
      <vt:lpstr>Slide 79</vt:lpstr>
      <vt:lpstr>Slide 80</vt:lpstr>
      <vt:lpstr>Slide 81</vt:lpstr>
      <vt:lpstr>Slide 82</vt:lpstr>
      <vt:lpstr>Slide 83</vt:lpstr>
      <vt:lpstr>sendRedirect method</vt:lpstr>
      <vt:lpstr>Slide 85</vt:lpstr>
      <vt:lpstr>Slide 86</vt:lpstr>
      <vt:lpstr>Session</vt:lpstr>
      <vt:lpstr>Slide 88</vt:lpstr>
    </vt:vector>
  </TitlesOfParts>
  <Company>gbkv</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Ch-6</dc:title>
  <dc:creator>svbit</dc:creator>
  <cp:lastModifiedBy>admin</cp:lastModifiedBy>
  <cp:revision>182</cp:revision>
  <dcterms:created xsi:type="dcterms:W3CDTF">2013-09-16T04:50:22Z</dcterms:created>
  <dcterms:modified xsi:type="dcterms:W3CDTF">2013-09-23T06:07:52Z</dcterms:modified>
</cp:coreProperties>
</file>